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3.xml" ContentType="application/vnd.openxmlformats-officedocument.theme+xml"/>
  <Override PartName="/ppt/slideLayouts/slideLayout159.xml" ContentType="application/vnd.openxmlformats-officedocument.presentationml.slideLayout+xml"/>
  <Override PartName="/ppt/theme/theme4.xml" ContentType="application/vnd.openxmlformats-officedocument.theme+xml"/>
  <Override PartName="/ppt/slideLayouts/slideLayout160.xml" ContentType="application/vnd.openxmlformats-officedocument.presentationml.slideLayout+xml"/>
  <Override PartName="/ppt/theme/theme5.xml" ContentType="application/vnd.openxmlformats-officedocument.theme+xml"/>
  <Override PartName="/ppt/slideLayouts/slideLayout161.xml" ContentType="application/vnd.openxmlformats-officedocument.presentationml.slideLayout+xml"/>
  <Override PartName="/ppt/theme/theme6.xml" ContentType="application/vnd.openxmlformats-officedocument.theme+xml"/>
  <Override PartName="/ppt/slideLayouts/slideLayout16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  <p:sldMasterId id="2147485606" r:id="rId6"/>
    <p:sldMasterId id="2147484971" r:id="rId7"/>
    <p:sldMasterId id="2147483921" r:id="rId8"/>
    <p:sldMasterId id="2147486079" r:id="rId9"/>
    <p:sldMasterId id="2147485703" r:id="rId10"/>
  </p:sldMasterIdLst>
  <p:notesMasterIdLst>
    <p:notesMasterId r:id="rId41"/>
  </p:notesMasterIdLst>
  <p:handoutMasterIdLst>
    <p:handoutMasterId r:id="rId42"/>
  </p:handoutMasterIdLst>
  <p:sldIdLst>
    <p:sldId id="2147479625" r:id="rId11"/>
    <p:sldId id="264" r:id="rId12"/>
    <p:sldId id="282" r:id="rId13"/>
    <p:sldId id="2147482290" r:id="rId14"/>
    <p:sldId id="260" r:id="rId15"/>
    <p:sldId id="261" r:id="rId16"/>
    <p:sldId id="267" r:id="rId17"/>
    <p:sldId id="268" r:id="rId18"/>
    <p:sldId id="269" r:id="rId19"/>
    <p:sldId id="265" r:id="rId20"/>
    <p:sldId id="297" r:id="rId21"/>
    <p:sldId id="298" r:id="rId22"/>
    <p:sldId id="277" r:id="rId23"/>
    <p:sldId id="262" r:id="rId24"/>
    <p:sldId id="279" r:id="rId25"/>
    <p:sldId id="280" r:id="rId26"/>
    <p:sldId id="2147483647" r:id="rId27"/>
    <p:sldId id="256" r:id="rId28"/>
    <p:sldId id="258" r:id="rId29"/>
    <p:sldId id="278" r:id="rId30"/>
    <p:sldId id="257" r:id="rId31"/>
    <p:sldId id="284" r:id="rId32"/>
    <p:sldId id="2147482297" r:id="rId33"/>
    <p:sldId id="266" r:id="rId34"/>
    <p:sldId id="286" r:id="rId35"/>
    <p:sldId id="2147483643" r:id="rId36"/>
    <p:sldId id="2147483645" r:id="rId37"/>
    <p:sldId id="2147483644" r:id="rId38"/>
    <p:sldId id="287" r:id="rId39"/>
    <p:sldId id="2147481712" r:id="rId4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2C"/>
    <a:srgbClr val="FF6600"/>
    <a:srgbClr val="C26F47"/>
    <a:srgbClr val="985F71"/>
    <a:srgbClr val="071F2D"/>
    <a:srgbClr val="4D3677"/>
    <a:srgbClr val="8661C5"/>
    <a:srgbClr val="D4EC8E"/>
    <a:srgbClr val="FFFFFF"/>
    <a:srgbClr val="2A4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B90F9-A51F-7640-9C64-C1C5E9039C45}" v="82" dt="2025-01-29T05:29:14.141"/>
    <p1510:client id="{AC342C80-7F0F-48D4-9D24-859DD42D9D90}" v="10" dt="2025-01-29T04:17:41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1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heme" Target="theme/theme1.xml"/><Relationship Id="rId20" Type="http://schemas.openxmlformats.org/officeDocument/2006/relationships/slide" Target="slides/slide10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Glover (he/him)" userId="fc7c5a90-86aa-4465-976c-7ac5389836bc" providerId="ADAL" clId="{AC342C80-7F0F-48D4-9D24-859DD42D9D90}"/>
    <pc:docChg chg="undo custSel delSld modSld modSection">
      <pc:chgData name="Dave Glover (he/him)" userId="fc7c5a90-86aa-4465-976c-7ac5389836bc" providerId="ADAL" clId="{AC342C80-7F0F-48D4-9D24-859DD42D9D90}" dt="2025-01-29T04:17:41.727" v="30"/>
      <pc:docMkLst>
        <pc:docMk/>
      </pc:docMkLst>
      <pc:sldChg chg="addSp modSp mod modAnim modShow">
        <pc:chgData name="Dave Glover (he/him)" userId="fc7c5a90-86aa-4465-976c-7ac5389836bc" providerId="ADAL" clId="{AC342C80-7F0F-48D4-9D24-859DD42D9D90}" dt="2025-01-29T04:17:41.727" v="30"/>
        <pc:sldMkLst>
          <pc:docMk/>
          <pc:sldMk cId="2746934483" sldId="274"/>
        </pc:sldMkLst>
        <pc:spChg chg="mod">
          <ac:chgData name="Dave Glover (he/him)" userId="fc7c5a90-86aa-4465-976c-7ac5389836bc" providerId="ADAL" clId="{AC342C80-7F0F-48D4-9D24-859DD42D9D90}" dt="2025-01-29T04:17:16.158" v="24" actId="20577"/>
          <ac:spMkLst>
            <pc:docMk/>
            <pc:sldMk cId="2746934483" sldId="274"/>
            <ac:spMk id="2" creationId="{97BBFE5E-25CA-1E9B-4FC8-5DC465A9F871}"/>
          </ac:spMkLst>
        </pc:spChg>
        <pc:picChg chg="add mod">
          <ac:chgData name="Dave Glover (he/him)" userId="fc7c5a90-86aa-4465-976c-7ac5389836bc" providerId="ADAL" clId="{AC342C80-7F0F-48D4-9D24-859DD42D9D90}" dt="2025-01-29T04:17:41.727" v="30"/>
          <ac:picMkLst>
            <pc:docMk/>
            <pc:sldMk cId="2746934483" sldId="274"/>
            <ac:picMk id="3" creationId="{1A984E29-21CA-DCF0-D5A6-5111FD09FB0F}"/>
          </ac:picMkLst>
        </pc:picChg>
      </pc:sldChg>
      <pc:sldChg chg="del">
        <pc:chgData name="Dave Glover (he/him)" userId="fc7c5a90-86aa-4465-976c-7ac5389836bc" providerId="ADAL" clId="{AC342C80-7F0F-48D4-9D24-859DD42D9D90}" dt="2025-01-29T04:14:35.628" v="2" actId="2696"/>
        <pc:sldMkLst>
          <pc:docMk/>
          <pc:sldMk cId="244923358" sldId="2147482282"/>
        </pc:sldMkLst>
      </pc:sldChg>
    </pc:docChg>
  </pc:docChgLst>
  <pc:docChgLst>
    <pc:chgData name="Dave Glover (he/him)" userId="fc7c5a90-86aa-4465-976c-7ac5389836bc" providerId="ADAL" clId="{77BA95D3-FAFB-2344-AA99-5E1059EE0297}"/>
    <pc:docChg chg="addSld modSection">
      <pc:chgData name="Dave Glover (he/him)" userId="fc7c5a90-86aa-4465-976c-7ac5389836bc" providerId="ADAL" clId="{77BA95D3-FAFB-2344-AA99-5E1059EE0297}" dt="2025-01-28T23:32:25.975" v="0" actId="680"/>
      <pc:docMkLst>
        <pc:docMk/>
      </pc:docMkLst>
      <pc:sldChg chg="new">
        <pc:chgData name="Dave Glover (he/him)" userId="fc7c5a90-86aa-4465-976c-7ac5389836bc" providerId="ADAL" clId="{77BA95D3-FAFB-2344-AA99-5E1059EE0297}" dt="2025-01-28T23:32:25.975" v="0" actId="680"/>
        <pc:sldMkLst>
          <pc:docMk/>
          <pc:sldMk cId="2561502045" sldId="274"/>
        </pc:sldMkLst>
      </pc:sldChg>
    </pc:docChg>
  </pc:docChgLst>
  <pc:docChgLst>
    <pc:chgData name="Dave Glover (he/him)" userId="fc7c5a90-86aa-4465-976c-7ac5389836bc" providerId="ADAL" clId="{020B90F9-A51F-7640-9C64-C1C5E9039C45}"/>
    <pc:docChg chg="undo custSel addSld delSld modSld modSection">
      <pc:chgData name="Dave Glover (he/him)" userId="fc7c5a90-86aa-4465-976c-7ac5389836bc" providerId="ADAL" clId="{020B90F9-A51F-7640-9C64-C1C5E9039C45}" dt="2025-01-29T05:29:14.142" v="398" actId="20577"/>
      <pc:docMkLst>
        <pc:docMk/>
      </pc:docMkLst>
      <pc:sldChg chg="modSp mod">
        <pc:chgData name="Dave Glover (he/him)" userId="fc7c5a90-86aa-4465-976c-7ac5389836bc" providerId="ADAL" clId="{020B90F9-A51F-7640-9C64-C1C5E9039C45}" dt="2025-01-29T05:29:14.142" v="398" actId="20577"/>
        <pc:sldMkLst>
          <pc:docMk/>
          <pc:sldMk cId="3975238896" sldId="256"/>
        </pc:sldMkLst>
        <pc:spChg chg="mod">
          <ac:chgData name="Dave Glover (he/him)" userId="fc7c5a90-86aa-4465-976c-7ac5389836bc" providerId="ADAL" clId="{020B90F9-A51F-7640-9C64-C1C5E9039C45}" dt="2025-01-29T05:29:14.142" v="398" actId="20577"/>
          <ac:spMkLst>
            <pc:docMk/>
            <pc:sldMk cId="3975238896" sldId="256"/>
            <ac:spMk id="6" creationId="{ED3B3596-4726-34BD-A1B7-2A203C9869A4}"/>
          </ac:spMkLst>
        </pc:spChg>
      </pc:sldChg>
      <pc:sldChg chg="modSp mod">
        <pc:chgData name="Dave Glover (he/him)" userId="fc7c5a90-86aa-4465-976c-7ac5389836bc" providerId="ADAL" clId="{020B90F9-A51F-7640-9C64-C1C5E9039C45}" dt="2025-01-29T02:15:19.438" v="214" actId="20577"/>
        <pc:sldMkLst>
          <pc:docMk/>
          <pc:sldMk cId="2739835763" sldId="258"/>
        </pc:sldMkLst>
        <pc:spChg chg="mod">
          <ac:chgData name="Dave Glover (he/him)" userId="fc7c5a90-86aa-4465-976c-7ac5389836bc" providerId="ADAL" clId="{020B90F9-A51F-7640-9C64-C1C5E9039C45}" dt="2025-01-29T02:08:21.863" v="66" actId="20577"/>
          <ac:spMkLst>
            <pc:docMk/>
            <pc:sldMk cId="2739835763" sldId="258"/>
            <ac:spMk id="2" creationId="{D9253491-961D-CB3B-8BD7-AF369FAC9477}"/>
          </ac:spMkLst>
        </pc:spChg>
        <pc:spChg chg="mod">
          <ac:chgData name="Dave Glover (he/him)" userId="fc7c5a90-86aa-4465-976c-7ac5389836bc" providerId="ADAL" clId="{020B90F9-A51F-7640-9C64-C1C5E9039C45}" dt="2025-01-29T02:15:19.438" v="214" actId="20577"/>
          <ac:spMkLst>
            <pc:docMk/>
            <pc:sldMk cId="2739835763" sldId="258"/>
            <ac:spMk id="4" creationId="{8161A439-CDCC-EA09-ECA6-E7BC9D2F3E49}"/>
          </ac:spMkLst>
        </pc:spChg>
      </pc:sldChg>
      <pc:sldChg chg="modSp mod">
        <pc:chgData name="Dave Glover (he/him)" userId="fc7c5a90-86aa-4465-976c-7ac5389836bc" providerId="ADAL" clId="{020B90F9-A51F-7640-9C64-C1C5E9039C45}" dt="2025-01-29T02:15:10.673" v="211" actId="5793"/>
        <pc:sldMkLst>
          <pc:docMk/>
          <pc:sldMk cId="1313937256" sldId="260"/>
        </pc:sldMkLst>
        <pc:spChg chg="mod">
          <ac:chgData name="Dave Glover (he/him)" userId="fc7c5a90-86aa-4465-976c-7ac5389836bc" providerId="ADAL" clId="{020B90F9-A51F-7640-9C64-C1C5E9039C45}" dt="2025-01-29T02:08:10.011" v="47" actId="20577"/>
          <ac:spMkLst>
            <pc:docMk/>
            <pc:sldMk cId="1313937256" sldId="260"/>
            <ac:spMk id="2" creationId="{BF7D907A-BB8E-A12C-4B3E-DA70FFF34CE8}"/>
          </ac:spMkLst>
        </pc:spChg>
        <pc:spChg chg="mod">
          <ac:chgData name="Dave Glover (he/him)" userId="fc7c5a90-86aa-4465-976c-7ac5389836bc" providerId="ADAL" clId="{020B90F9-A51F-7640-9C64-C1C5E9039C45}" dt="2025-01-29T02:15:10.673" v="211" actId="5793"/>
          <ac:spMkLst>
            <pc:docMk/>
            <pc:sldMk cId="1313937256" sldId="260"/>
            <ac:spMk id="4" creationId="{4936E56D-9E02-DC70-9CDE-F62503C0FDA4}"/>
          </ac:spMkLst>
        </pc:spChg>
      </pc:sldChg>
      <pc:sldChg chg="del">
        <pc:chgData name="Dave Glover (he/him)" userId="fc7c5a90-86aa-4465-976c-7ac5389836bc" providerId="ADAL" clId="{020B90F9-A51F-7640-9C64-C1C5E9039C45}" dt="2025-01-29T02:09:41.359" v="125" actId="2696"/>
        <pc:sldMkLst>
          <pc:docMk/>
          <pc:sldMk cId="2561502045" sldId="274"/>
        </pc:sldMkLst>
      </pc:sldChg>
      <pc:sldChg chg="addSp delSp modSp new mod delAnim modAnim modShow modNotesTx">
        <pc:chgData name="Dave Glover (he/him)" userId="fc7c5a90-86aa-4465-976c-7ac5389836bc" providerId="ADAL" clId="{020B90F9-A51F-7640-9C64-C1C5E9039C45}" dt="2025-01-29T05:04:33.025" v="322" actId="20577"/>
        <pc:sldMkLst>
          <pc:docMk/>
          <pc:sldMk cId="2746934483" sldId="274"/>
        </pc:sldMkLst>
        <pc:spChg chg="del">
          <ac:chgData name="Dave Glover (he/him)" userId="fc7c5a90-86aa-4465-976c-7ac5389836bc" providerId="ADAL" clId="{020B90F9-A51F-7640-9C64-C1C5E9039C45}" dt="2025-01-29T04:44:40.009" v="220" actId="478"/>
          <ac:spMkLst>
            <pc:docMk/>
            <pc:sldMk cId="2746934483" sldId="274"/>
            <ac:spMk id="2" creationId="{97BBFE5E-25CA-1E9B-4FC8-5DC465A9F871}"/>
          </ac:spMkLst>
        </pc:spChg>
        <pc:picChg chg="del">
          <ac:chgData name="Dave Glover (he/him)" userId="fc7c5a90-86aa-4465-976c-7ac5389836bc" providerId="ADAL" clId="{020B90F9-A51F-7640-9C64-C1C5E9039C45}" dt="2025-01-29T04:44:36.009" v="219" actId="478"/>
          <ac:picMkLst>
            <pc:docMk/>
            <pc:sldMk cId="2746934483" sldId="274"/>
            <ac:picMk id="3" creationId="{1A984E29-21CA-DCF0-D5A6-5111FD09FB0F}"/>
          </ac:picMkLst>
        </pc:picChg>
        <pc:picChg chg="add del mod">
          <ac:chgData name="Dave Glover (he/him)" userId="fc7c5a90-86aa-4465-976c-7ac5389836bc" providerId="ADAL" clId="{020B90F9-A51F-7640-9C64-C1C5E9039C45}" dt="2025-01-29T03:58:32.759" v="217" actId="478"/>
          <ac:picMkLst>
            <pc:docMk/>
            <pc:sldMk cId="2746934483" sldId="274"/>
            <ac:picMk id="3" creationId="{99F89FB8-19D7-EF2A-2FE6-285987455D1B}"/>
          </ac:picMkLst>
        </pc:picChg>
        <pc:picChg chg="add mod">
          <ac:chgData name="Dave Glover (he/him)" userId="fc7c5a90-86aa-4465-976c-7ac5389836bc" providerId="ADAL" clId="{020B90F9-A51F-7640-9C64-C1C5E9039C45}" dt="2025-01-29T04:44:45.564" v="221"/>
          <ac:picMkLst>
            <pc:docMk/>
            <pc:sldMk cId="2746934483" sldId="274"/>
            <ac:picMk id="4" creationId="{9E9A82AA-6D13-0824-D4A5-CD880B8FF17B}"/>
          </ac:picMkLst>
        </pc:picChg>
      </pc:sldChg>
      <pc:sldChg chg="delSp modSp mod">
        <pc:chgData name="Dave Glover (he/him)" userId="fc7c5a90-86aa-4465-976c-7ac5389836bc" providerId="ADAL" clId="{020B90F9-A51F-7640-9C64-C1C5E9039C45}" dt="2025-01-29T02:14:55.631" v="209" actId="478"/>
        <pc:sldMkLst>
          <pc:docMk/>
          <pc:sldMk cId="3772833841" sldId="275"/>
        </pc:sldMkLst>
        <pc:spChg chg="mod">
          <ac:chgData name="Dave Glover (he/him)" userId="fc7c5a90-86aa-4465-976c-7ac5389836bc" providerId="ADAL" clId="{020B90F9-A51F-7640-9C64-C1C5E9039C45}" dt="2025-01-29T02:08:42.248" v="88" actId="20577"/>
          <ac:spMkLst>
            <pc:docMk/>
            <pc:sldMk cId="3772833841" sldId="275"/>
            <ac:spMk id="2" creationId="{26CA9878-5004-11D1-E101-232DD3E1154B}"/>
          </ac:spMkLst>
        </pc:spChg>
        <pc:spChg chg="mod">
          <ac:chgData name="Dave Glover (he/him)" userId="fc7c5a90-86aa-4465-976c-7ac5389836bc" providerId="ADAL" clId="{020B90F9-A51F-7640-9C64-C1C5E9039C45}" dt="2025-01-29T02:08:55.028" v="110" actId="20577"/>
          <ac:spMkLst>
            <pc:docMk/>
            <pc:sldMk cId="3772833841" sldId="275"/>
            <ac:spMk id="4" creationId="{77953F75-0978-ECF9-DBD4-A634574DCCD6}"/>
          </ac:spMkLst>
        </pc:spChg>
        <pc:spChg chg="del">
          <ac:chgData name="Dave Glover (he/him)" userId="fc7c5a90-86aa-4465-976c-7ac5389836bc" providerId="ADAL" clId="{020B90F9-A51F-7640-9C64-C1C5E9039C45}" dt="2025-01-29T02:14:55.631" v="209" actId="478"/>
          <ac:spMkLst>
            <pc:docMk/>
            <pc:sldMk cId="3772833841" sldId="275"/>
            <ac:spMk id="7" creationId="{70D0DF7E-9ED0-D56B-7465-4CCA74172301}"/>
          </ac:spMkLst>
        </pc:spChg>
      </pc:sldChg>
      <pc:sldChg chg="addSp delSp modSp mod setBg">
        <pc:chgData name="Dave Glover (he/him)" userId="fc7c5a90-86aa-4465-976c-7ac5389836bc" providerId="ADAL" clId="{020B90F9-A51F-7640-9C64-C1C5E9039C45}" dt="2025-01-29T02:14:44.199" v="208" actId="1035"/>
        <pc:sldMkLst>
          <pc:docMk/>
          <pc:sldMk cId="2014213343" sldId="2147483647"/>
        </pc:sldMkLst>
        <pc:spChg chg="mod">
          <ac:chgData name="Dave Glover (he/him)" userId="fc7c5a90-86aa-4465-976c-7ac5389836bc" providerId="ADAL" clId="{020B90F9-A51F-7640-9C64-C1C5E9039C45}" dt="2025-01-29T02:14:44.199" v="208" actId="1035"/>
          <ac:spMkLst>
            <pc:docMk/>
            <pc:sldMk cId="2014213343" sldId="2147483647"/>
            <ac:spMk id="2" creationId="{255F7F2B-14FA-F55B-768F-68F7F936A0F2}"/>
          </ac:spMkLst>
        </pc:spChg>
        <pc:spChg chg="del">
          <ac:chgData name="Dave Glover (he/him)" userId="fc7c5a90-86aa-4465-976c-7ac5389836bc" providerId="ADAL" clId="{020B90F9-A51F-7640-9C64-C1C5E9039C45}" dt="2025-01-29T02:10:35.582" v="135" actId="478"/>
          <ac:spMkLst>
            <pc:docMk/>
            <pc:sldMk cId="2014213343" sldId="2147483647"/>
            <ac:spMk id="3" creationId="{CB4E8440-AE09-92AB-7359-4B36D9E65EE4}"/>
          </ac:spMkLst>
        </pc:spChg>
        <pc:spChg chg="add del mod">
          <ac:chgData name="Dave Glover (he/him)" userId="fc7c5a90-86aa-4465-976c-7ac5389836bc" providerId="ADAL" clId="{020B90F9-A51F-7640-9C64-C1C5E9039C45}" dt="2025-01-29T02:10:38.581" v="136" actId="478"/>
          <ac:spMkLst>
            <pc:docMk/>
            <pc:sldMk cId="2014213343" sldId="2147483647"/>
            <ac:spMk id="5" creationId="{35FB4856-6172-5FA4-5ECD-99A46F9908BD}"/>
          </ac:spMkLst>
        </pc:spChg>
        <pc:spChg chg="add mod">
          <ac:chgData name="Dave Glover (he/him)" userId="fc7c5a90-86aa-4465-976c-7ac5389836bc" providerId="ADAL" clId="{020B90F9-A51F-7640-9C64-C1C5E9039C45}" dt="2025-01-29T02:14:13.951" v="205" actId="20577"/>
          <ac:spMkLst>
            <pc:docMk/>
            <pc:sldMk cId="2014213343" sldId="2147483647"/>
            <ac:spMk id="6" creationId="{43241DE1-F7E1-9618-7A59-86DE91AC4EA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5/4/2025 10:58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5/4/2025 10:57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5/4/2025 10:57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0844e8b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0844e8b7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340844e8b7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58b3d182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358b3d1829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3358b3d1829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58b3d1829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358b3d1829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3358b3d1829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358b3d1829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358b3d1829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3358b3d1829_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8E294-4A4C-8ADD-FCFC-A574A5DC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444955-F567-9513-9CE0-6622F9A23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14255-02F7-B1FD-6451-766D3FFE2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0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ACAAB-E092-11A6-2F3C-B29024808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32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44A25-9F1E-DF0E-83FB-C094CDD00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6E0AD-2478-C591-F0A4-64F5F505F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F916F-718A-B9F2-FDC1-7FB9AB93D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5EE36-4BBE-C125-50BD-F3FC5C41D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60FED6-E6D7-48E4-A84E-42E311A45F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892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5/4/2025 10:57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9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0F660-C8F7-6C45-20EA-4B06C758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103BA-BDE0-BC3A-E333-B58C29DFE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1896C-1ED5-8A43-CDF3-270F3945A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0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31A3E-0302-5768-072A-B66F98E66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01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E595E-002C-1902-C8F0-3329F5C1A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59CF38-94C5-696A-2CDE-3B597658A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2590F-569B-D310-B7B4-EDFF98DCD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0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B04E4-83D2-6C99-51E8-40A30B52B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17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F7A3F-974C-A3AD-44E8-B0585480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E3DDD-334F-905F-C6D3-F8D73AB80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B3B2F-25EA-62A2-3EAB-C41542960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74328A7-1633-D20F-CE63-AC92DA2B721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B11A2-DF04-7B04-EE68-EA8A468B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A504B9-C66C-F3AD-382E-FF8441BDB3B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14B72-BE03-4760-B747-D349DA60D86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5/4/2025 10:57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C8263-9C13-C77A-9176-D8C782BC80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198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0C25D7-7F8B-4ECF-81D5-97581EBDB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8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DB36D-8689-2A7C-5E25-C683FD308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BBF44-B76B-8A1A-E067-57B02D660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021F5-F074-B194-A34C-4B009CCB6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7C1B3E9-9F76-A379-B867-3CBB73AD8C7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5788F-6B48-65CB-9CA2-3205FB519B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BB869F-3F25-2750-DBF4-A8E049A8466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5/4/2025 10:57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75EF3-9610-C692-9D96-AD6164AB6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31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3315-EEBA-C27E-ADCE-965029DD0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7B1D16-62E9-40DA-57DE-E0D3A054A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98F2A-9DC3-6C48-78B5-C058238F6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0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13CEF-6245-6830-3646-7C898B109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459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BB3C7-208F-8E78-7A16-73B525E3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1C340C-F5AB-27C5-AABD-18B3D29D2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1B39CF-35F7-6146-D309-347B83C36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sz="10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576BF-5A64-BB63-B2DA-74114A406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754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5262418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A158C078-F15D-F85D-6143-91C31D7C04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7083" r="70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002C5368-93E2-D6B7-A937-934BFA3778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11353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7DAD6D01-F665-B332-7DCC-5E832FEC03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7DC84199-AEC6-5A24-0E27-EBA06DA0EF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0794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8973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478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4562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44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4364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89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6486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436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5582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74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6622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02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97621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4795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0356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3547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7022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3408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7539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8250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4296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2413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533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4951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9691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37661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717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4344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91907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441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3347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55002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09391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33152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90602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77032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5306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8033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61" t="12493" r="1123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FE399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95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994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38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615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Computer Engineering Department of KMUTT. All rights reserved. </a:t>
            </a:r>
          </a:p>
        </p:txBody>
      </p:sp>
      <p:pic>
        <p:nvPicPr>
          <p:cNvPr id="3" name="Picture 2" descr="CPE KMUTT">
            <a:extLst>
              <a:ext uri="{FF2B5EF4-FFF2-40B4-BE49-F238E27FC236}">
                <a16:creationId xmlns:a16="http://schemas.microsoft.com/office/drawing/2014/main" id="{65B27468-8B20-144E-FB4B-9FEB8C89E3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60673"/>
            <a:ext cx="1237673" cy="69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417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07717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5520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07208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252756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65701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70E6F8-128B-0546-291D-BAC50B5F45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78534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103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862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3278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0966" y="406894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975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89367-AA88-4B31-A223-EF3FCC73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2" y="6191250"/>
            <a:ext cx="630153" cy="666750"/>
            <a:chOff x="1" y="2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AB4B8-C106-4540-81BA-4388E2B81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0E7B3D-DBE9-40C9-9D00-F8038C4D4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9AC4BF-D84C-4F05-A8BF-A365C3B7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8835619" y="58817"/>
            <a:ext cx="3432581" cy="3293393"/>
            <a:chOff x="8759419" y="3564607"/>
            <a:chExt cx="3432581" cy="329339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E44D66-158A-482A-B586-9251844C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8A9F0-F51C-490F-8D45-3E8D5EA1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0804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 userDrawn="1"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3843305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32AFB4-A853-454F-AB81-EE2659F67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7A51216-87BD-42FE-8101-AA68A199C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6055" y="633045"/>
            <a:ext cx="5177077" cy="3863063"/>
          </a:xfrm>
        </p:spPr>
        <p:txBody>
          <a:bodyPr anchor="ctr"/>
          <a:lstStyle>
            <a:lvl1pPr algn="ctr">
              <a:lnSpc>
                <a:spcPct val="100000"/>
              </a:lnSpc>
              <a:defRPr b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1A1C4A-5092-4804-8704-EA278503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BD1D4-C220-4A08-A113-47C384B7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494DD11-C4F7-488D-9B64-0D5850F9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5496C8D-0494-44FB-9F43-B3CB6B3BFD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75828" y="4669152"/>
            <a:ext cx="5177572" cy="887031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Date Placeholder 178">
            <a:extLst>
              <a:ext uri="{FF2B5EF4-FFF2-40B4-BE49-F238E27FC236}">
                <a16:creationId xmlns:a16="http://schemas.microsoft.com/office/drawing/2014/main" id="{64E5B367-78E8-464F-A44D-8C70877F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4" name="Footer Placeholder 179">
            <a:extLst>
              <a:ext uri="{FF2B5EF4-FFF2-40B4-BE49-F238E27FC236}">
                <a16:creationId xmlns:a16="http://schemas.microsoft.com/office/drawing/2014/main" id="{D4AC7E0C-0B9F-4398-B582-7326AA25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Slide Number Placeholder 180">
            <a:extLst>
              <a:ext uri="{FF2B5EF4-FFF2-40B4-BE49-F238E27FC236}">
                <a16:creationId xmlns:a16="http://schemas.microsoft.com/office/drawing/2014/main" id="{EEC40372-7268-4D4B-9ABF-A1E03F0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>
                <a:solidFill>
                  <a:srgbClr val="898989"/>
                </a:solidFill>
              </a:rPr>
              <a:t>‹#›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3824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ACB144BD-B311-397F-5257-D7D79B2FF9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1E95153C-9A7D-A36C-A8F7-C42DFF755F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D9E3049-EBC8-E121-6C9F-10FD7CF3B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5F29F9-F3BC-9CA5-E234-C8A45FAAF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1362872"/>
            <a:ext cx="10515600" cy="443198"/>
          </a:xfrm>
        </p:spPr>
        <p:txBody>
          <a:bodyPr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94F11F1-91FB-4498-1650-050D57F725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523101"/>
            <a:ext cx="10515599" cy="276999"/>
          </a:xfrm>
        </p:spPr>
        <p:txBody>
          <a:bodyPr anchor="b">
            <a:spAutoFit/>
          </a:bodyPr>
          <a:lstStyle>
            <a:lvl1pPr marL="0" indent="0">
              <a:buNone/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DC8933F-2ED5-F093-4DBD-EE128831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2263972"/>
            <a:ext cx="5021262" cy="307777"/>
          </a:xfrm>
        </p:spPr>
        <p:txBody>
          <a:bodyPr anchor="b">
            <a:sp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E183D49-0B79-9D2F-E1C0-FAC3AE55F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" y="2628900"/>
            <a:ext cx="5029201" cy="35433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1600"/>
            </a:lvl1pPr>
            <a:lvl2pPr algn="just">
              <a:lnSpc>
                <a:spcPct val="100000"/>
              </a:lnSpc>
              <a:defRPr sz="1400"/>
            </a:lvl2pPr>
            <a:lvl3pPr algn="just">
              <a:lnSpc>
                <a:spcPct val="100000"/>
              </a:lnSpc>
              <a:defRPr sz="1200"/>
            </a:lvl3pPr>
            <a:lvl4pPr algn="just">
              <a:lnSpc>
                <a:spcPct val="100000"/>
              </a:lnSpc>
              <a:defRPr sz="1100"/>
            </a:lvl4pPr>
            <a:lvl5pPr algn="just"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F8981CC-D75B-97B1-238C-24F75D65E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0299" y="2263972"/>
            <a:ext cx="5029201" cy="307777"/>
          </a:xfrm>
        </p:spPr>
        <p:txBody>
          <a:bodyPr anchor="b">
            <a:sp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305A6076-8ECA-B2DD-0C98-81433662E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0299" y="2628900"/>
            <a:ext cx="5029201" cy="35433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1600"/>
            </a:lvl1pPr>
            <a:lvl2pPr algn="just">
              <a:lnSpc>
                <a:spcPct val="100000"/>
              </a:lnSpc>
              <a:defRPr sz="1400"/>
            </a:lvl2pPr>
            <a:lvl3pPr algn="just">
              <a:lnSpc>
                <a:spcPct val="100000"/>
              </a:lnSpc>
              <a:defRPr sz="1200"/>
            </a:lvl3pPr>
            <a:lvl4pPr algn="just">
              <a:lnSpc>
                <a:spcPct val="100000"/>
              </a:lnSpc>
              <a:defRPr sz="1100"/>
            </a:lvl4pPr>
            <a:lvl5pPr algn="just"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768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12">
          <p15:clr>
            <a:srgbClr val="5ACBF0"/>
          </p15:clr>
        </p15:guide>
        <p15:guide id="2" pos="3624">
          <p15:clr>
            <a:srgbClr val="5ACBF0"/>
          </p15:clr>
        </p15:guide>
        <p15:guide id="3" orient="horz" pos="468">
          <p15:clr>
            <a:srgbClr val="9FCC3B"/>
          </p15:clr>
        </p15:guide>
        <p15:guide id="4" orient="horz" pos="1080">
          <p15:clr>
            <a:srgbClr val="9FCC3B"/>
          </p15:clr>
        </p15:guide>
        <p15:guide id="5" orient="horz" pos="1656">
          <p15:clr>
            <a:srgbClr val="5ACBF0"/>
          </p15:clr>
        </p15:guide>
        <p15:guide id="6" orient="horz" pos="1584">
          <p15:clr>
            <a:srgbClr val="9FCC3B"/>
          </p15:clr>
        </p15:guide>
        <p15:guide id="7" orient="horz" pos="3888">
          <p15:clr>
            <a:srgbClr val="5ACBF0"/>
          </p15:clr>
        </p15:guide>
        <p15:guide id="8" pos="708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129090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 userDrawn="1"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 userDrawn="1"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33821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77.xml"/><Relationship Id="rId41" Type="http://schemas.openxmlformats.org/officeDocument/2006/relationships/slideLayout" Target="../slideLayouts/slideLayout98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9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53.xml"/><Relationship Id="rId50" Type="http://schemas.openxmlformats.org/officeDocument/2006/relationships/slideLayout" Target="../slideLayouts/slideLayout156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38.xml"/><Relationship Id="rId37" Type="http://schemas.openxmlformats.org/officeDocument/2006/relationships/slideLayout" Target="../slideLayouts/slideLayout143.xml"/><Relationship Id="rId40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51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37.xml"/><Relationship Id="rId44" Type="http://schemas.openxmlformats.org/officeDocument/2006/relationships/slideLayout" Target="../slideLayouts/slideLayout150.xml"/><Relationship Id="rId52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41.xml"/><Relationship Id="rId43" Type="http://schemas.openxmlformats.org/officeDocument/2006/relationships/slideLayout" Target="../slideLayouts/slideLayout149.xml"/><Relationship Id="rId48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14.xml"/><Relationship Id="rId51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44.xml"/><Relationship Id="rId46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26.xml"/><Relationship Id="rId41" Type="http://schemas.openxmlformats.org/officeDocument/2006/relationships/slideLayout" Target="../slideLayouts/slideLayout147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4.xml"/><Relationship Id="rId36" Type="http://schemas.openxmlformats.org/officeDocument/2006/relationships/slideLayout" Target="../slideLayouts/slideLayout142.xml"/><Relationship Id="rId49" Type="http://schemas.openxmlformats.org/officeDocument/2006/relationships/slideLayout" Target="../slideLayouts/slideLayout15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0.xml"/><Relationship Id="rId4" Type="http://schemas.openxmlformats.org/officeDocument/2006/relationships/image" Target="../media/image2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1.xml"/><Relationship Id="rId4" Type="http://schemas.openxmlformats.org/officeDocument/2006/relationships/image" Target="../media/image2.sv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  <p:sldLayoutId id="2147485604" r:id="rId50"/>
    <p:sldLayoutId id="2147486072" r:id="rId51"/>
    <p:sldLayoutId id="2147486073" r:id="rId52"/>
    <p:sldLayoutId id="2147486074" r:id="rId53"/>
    <p:sldLayoutId id="2147486075" r:id="rId54"/>
    <p:sldLayoutId id="2147486076" r:id="rId55"/>
    <p:sldLayoutId id="2147486077" r:id="rId56"/>
    <p:sldLayoutId id="2147486078" r:id="rId5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12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7" r:id="rId1"/>
    <p:sldLayoutId id="2147485608" r:id="rId2"/>
    <p:sldLayoutId id="2147485609" r:id="rId3"/>
    <p:sldLayoutId id="2147485610" r:id="rId4"/>
    <p:sldLayoutId id="2147485611" r:id="rId5"/>
    <p:sldLayoutId id="2147485612" r:id="rId6"/>
    <p:sldLayoutId id="2147485613" r:id="rId7"/>
    <p:sldLayoutId id="2147485614" r:id="rId8"/>
    <p:sldLayoutId id="2147485615" r:id="rId9"/>
    <p:sldLayoutId id="2147485616" r:id="rId10"/>
    <p:sldLayoutId id="2147485617" r:id="rId11"/>
    <p:sldLayoutId id="2147485618" r:id="rId12"/>
    <p:sldLayoutId id="2147485619" r:id="rId13"/>
    <p:sldLayoutId id="2147485620" r:id="rId14"/>
    <p:sldLayoutId id="2147485621" r:id="rId15"/>
    <p:sldLayoutId id="2147485622" r:id="rId16"/>
    <p:sldLayoutId id="2147485623" r:id="rId17"/>
    <p:sldLayoutId id="2147485624" r:id="rId18"/>
    <p:sldLayoutId id="2147485625" r:id="rId19"/>
    <p:sldLayoutId id="2147485626" r:id="rId20"/>
    <p:sldLayoutId id="2147485627" r:id="rId21"/>
    <p:sldLayoutId id="2147485628" r:id="rId22"/>
    <p:sldLayoutId id="2147485629" r:id="rId23"/>
    <p:sldLayoutId id="2147485630" r:id="rId24"/>
    <p:sldLayoutId id="2147485631" r:id="rId25"/>
    <p:sldLayoutId id="2147485632" r:id="rId26"/>
    <p:sldLayoutId id="2147485633" r:id="rId27"/>
    <p:sldLayoutId id="2147485634" r:id="rId28"/>
    <p:sldLayoutId id="2147485635" r:id="rId29"/>
    <p:sldLayoutId id="2147485636" r:id="rId30"/>
    <p:sldLayoutId id="2147485637" r:id="rId31"/>
    <p:sldLayoutId id="2147485638" r:id="rId32"/>
    <p:sldLayoutId id="2147485639" r:id="rId33"/>
    <p:sldLayoutId id="2147485640" r:id="rId34"/>
    <p:sldLayoutId id="2147485641" r:id="rId35"/>
    <p:sldLayoutId id="2147485642" r:id="rId36"/>
    <p:sldLayoutId id="2147485643" r:id="rId37"/>
    <p:sldLayoutId id="2147485644" r:id="rId38"/>
    <p:sldLayoutId id="2147485645" r:id="rId39"/>
    <p:sldLayoutId id="2147485646" r:id="rId40"/>
    <p:sldLayoutId id="2147485647" r:id="rId41"/>
    <p:sldLayoutId id="2147485648" r:id="rId42"/>
    <p:sldLayoutId id="2147485649" r:id="rId43"/>
    <p:sldLayoutId id="2147485650" r:id="rId44"/>
    <p:sldLayoutId id="2147485651" r:id="rId45"/>
    <p:sldLayoutId id="2147485652" r:id="rId46"/>
    <p:sldLayoutId id="2147485653" r:id="rId47"/>
    <p:sldLayoutId id="2147485654" r:id="rId48"/>
    <p:sldLayoutId id="2147485655" r:id="rId49"/>
    <p:sldLayoutId id="2147485656" r:id="rId50"/>
    <p:sldLayoutId id="2147486082" r:id="rId51"/>
    <p:sldLayoutId id="2147486083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2CDA-3036-7D1C-B851-7A5EB15F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35F3C-873E-6FB5-1E77-57B93ABD4BA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5952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Text" pitchFamily="2" charset="0"/>
          <a:ea typeface="+mn-ea"/>
          <a:cs typeface="Segoe Sans Text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Sans Text Semibold" pitchFamily="2" charset="0"/>
          <a:ea typeface="+mn-ea"/>
          <a:cs typeface="Segoe Sans Text Semibold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4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080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E17AA2-65A2-6832-B58D-72B0DF8A54D8}"/>
              </a:ext>
            </a:extLst>
          </p:cNvPr>
          <p:cNvSpPr/>
          <p:nvPr userDrawn="1"/>
        </p:nvSpPr>
        <p:spPr bwMode="auto">
          <a:xfrm>
            <a:off x="-1524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296060" fontAlgn="base">
              <a:spcBef>
                <a:spcPct val="0"/>
              </a:spcBef>
              <a:spcAft>
                <a:spcPct val="0"/>
              </a:spcAft>
            </a:pPr>
            <a:endParaRPr lang="en-US" sz="635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A white background with light&#10;&#10;Description automatically generated">
            <a:extLst>
              <a:ext uri="{FF2B5EF4-FFF2-40B4-BE49-F238E27FC236}">
                <a16:creationId xmlns:a16="http://schemas.microsoft.com/office/drawing/2014/main" id="{32479D5F-3262-A9FC-1EEE-4B05C080B2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9" b="40594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hlinkClick r:id="" action="ppaction://noaction"/>
            <a:extLst>
              <a:ext uri="{FF2B5EF4-FFF2-40B4-BE49-F238E27FC236}">
                <a16:creationId xmlns:a16="http://schemas.microsoft.com/office/drawing/2014/main" id="{D80FF59B-A071-E119-9633-0727CC56A818}"/>
              </a:ext>
            </a:extLst>
          </p:cNvPr>
          <p:cNvSpPr/>
          <p:nvPr userDrawn="1"/>
        </p:nvSpPr>
        <p:spPr bwMode="auto">
          <a:xfrm>
            <a:off x="-1524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BAA8">
                  <a:alpha val="50000"/>
                </a:srgbClr>
              </a:gs>
              <a:gs pos="44000">
                <a:srgbClr val="CBCCCA">
                  <a:alpha val="50000"/>
                </a:srgbClr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8057" tIns="46446" rIns="58057" bIns="464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96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35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4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6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blog.com/en/introducing-gemma3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9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etplace/models/azureml-meta/Llama-4-Scout-17B-16E-Instruct" TargetMode="External"/><Relationship Id="rId2" Type="http://schemas.openxmlformats.org/officeDocument/2006/relationships/hyperlink" Target="https://huggingface.co/meta-llama/Llama-4-Scout-17B-16E-Instruct" TargetMode="External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etplace/models/azureml-meta/Llama-4-Maverick-17B-128E-Instruct-FP8" TargetMode="External"/><Relationship Id="rId2" Type="http://schemas.openxmlformats.org/officeDocument/2006/relationships/hyperlink" Target="https://huggingface.co/meta-llama/Llama-4-Maverick-17B-128E-Instruct" TargetMode="External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etplace/models/azureml-meta/Llama-4-Scout-17B-16E-Instruct" TargetMode="External"/><Relationship Id="rId2" Type="http://schemas.openxmlformats.org/officeDocument/2006/relationships/hyperlink" Target="https://huggingface.co/meta-llama/Llama-4-Scout-17B-16E-Instruct" TargetMode="External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9.xml"/><Relationship Id="rId4" Type="http://schemas.openxmlformats.org/officeDocument/2006/relationships/hyperlink" Target="https://eventyay.com/e/4c0e0c27/session/951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9.xml"/><Relationship Id="rId4" Type="http://schemas.openxmlformats.org/officeDocument/2006/relationships/hyperlink" Target="https://eventyay.com/e/4c0e0c27/session/951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9.xml"/><Relationship Id="rId4" Type="http://schemas.openxmlformats.org/officeDocument/2006/relationships/hyperlink" Target="https://eventyay.com/e/4c0e0c27/session/938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h.io/ModelsSemanticKernel" TargetMode="External"/><Relationship Id="rId2" Type="http://schemas.openxmlformats.org/officeDocument/2006/relationships/hyperlink" Target="https://github.com/marketplace/models" TargetMode="External"/><Relationship Id="rId1" Type="http://schemas.openxmlformats.org/officeDocument/2006/relationships/slideLayout" Target="../slideLayouts/slideLayout141.xml"/><Relationship Id="rId5" Type="http://schemas.openxmlformats.org/officeDocument/2006/relationships/hyperlink" Target="https://www.youtube.com/watch?v=LflBM3ntUSY" TargetMode="External"/><Relationship Id="rId4" Type="http://schemas.openxmlformats.org/officeDocument/2006/relationships/hyperlink" Target="https://gh.io/GitHubModelsandDot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7.xml"/><Relationship Id="rId6" Type="http://schemas.openxmlformats.org/officeDocument/2006/relationships/image" Target="../media/image84.png"/><Relationship Id="rId5" Type="http://schemas.microsoft.com/office/2007/relationships/hdphoto" Target="../media/hdphoto1.wdp"/><Relationship Id="rId4" Type="http://schemas.openxmlformats.org/officeDocument/2006/relationships/image" Target="../media/image83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1.xml"/><Relationship Id="rId6" Type="http://schemas.openxmlformats.org/officeDocument/2006/relationships/hyperlink" Target="https://llava-vl.github.io/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github.com/chrnthnkmutt/Ollama_Drawing_p5j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97F246-B91F-910C-BFD2-BA790243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8" y="1860220"/>
            <a:ext cx="7281607" cy="1231106"/>
          </a:xfrm>
        </p:spPr>
        <p:txBody>
          <a:bodyPr/>
          <a:lstStyle/>
          <a:p>
            <a:r>
              <a:rPr lang="en-US" dirty="0">
                <a:latin typeface="Segoe UI Variable Display Semibold" pitchFamily="2" charset="0"/>
              </a:rPr>
              <a:t>Interacting with Multimodal Models and Agents with </a:t>
            </a:r>
            <a:r>
              <a:rPr lang="en-US" dirty="0" err="1">
                <a:latin typeface="Segoe UI Variable Display Semibold" pitchFamily="2" charset="0"/>
              </a:rPr>
              <a:t>Ollama</a:t>
            </a:r>
            <a:endParaRPr lang="en-US" dirty="0">
              <a:latin typeface="Segoe UI Variable Display Semibold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926DDD-56BB-1546-2847-E2C1ED59CA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3519949"/>
            <a:ext cx="6386871" cy="1569660"/>
          </a:xfrm>
        </p:spPr>
        <p:txBody>
          <a:bodyPr/>
          <a:lstStyle/>
          <a:p>
            <a:pPr algn="l"/>
            <a:r>
              <a:rPr lang="en-US" sz="2000" dirty="0">
                <a:latin typeface="Segoe UI Variable Display Semib" pitchFamily="2" charset="0"/>
              </a:rPr>
              <a:t>By Charunthon Limseelo</a:t>
            </a:r>
          </a:p>
          <a:p>
            <a:pPr algn="l"/>
            <a:r>
              <a:rPr lang="en-US" sz="2000" dirty="0">
                <a:latin typeface="Segoe UI Variable Display Semib" pitchFamily="2" charset="0"/>
              </a:rPr>
              <a:t>Microsoft Learn Student Ambassador</a:t>
            </a:r>
          </a:p>
          <a:p>
            <a:pPr algn="l"/>
            <a:endParaRPr lang="en-US" sz="2000" dirty="0">
              <a:latin typeface="Segoe UI Variable Display Semib" pitchFamily="2" charset="0"/>
            </a:endParaRPr>
          </a:p>
          <a:p>
            <a:pPr algn="l"/>
            <a:r>
              <a:rPr lang="en-US" sz="1400" dirty="0">
                <a:latin typeface="Segoe UI Variable Display Semib" pitchFamily="2" charset="0"/>
              </a:rPr>
              <a:t>This presentation is using for the event of </a:t>
            </a:r>
          </a:p>
          <a:p>
            <a:pPr algn="l"/>
            <a:r>
              <a:rPr lang="en-US" sz="1400" dirty="0">
                <a:latin typeface="Segoe UI Variable Display Semib" pitchFamily="2" charset="0"/>
              </a:rPr>
              <a:t>Journey to an AI Agent with LINE Chatbot and LLMs</a:t>
            </a:r>
          </a:p>
          <a:p>
            <a:pPr algn="l"/>
            <a:r>
              <a:rPr lang="en-US" sz="1400" dirty="0">
                <a:latin typeface="Segoe UI Variable Display Semib" pitchFamily="2" charset="0"/>
              </a:rPr>
              <a:t>at 12</a:t>
            </a:r>
            <a:r>
              <a:rPr lang="en-US" sz="1400" baseline="30000" dirty="0">
                <a:latin typeface="Segoe UI Variable Display Semib" pitchFamily="2" charset="0"/>
              </a:rPr>
              <a:t>th</a:t>
            </a:r>
            <a:r>
              <a:rPr lang="en-US" sz="1400" dirty="0">
                <a:latin typeface="Segoe UI Variable Display Semib" pitchFamily="2" charset="0"/>
              </a:rPr>
              <a:t> </a:t>
            </a:r>
            <a:r>
              <a:rPr lang="en-US" sz="1400" dirty="0" err="1">
                <a:latin typeface="Segoe UI Variable Display Semib" pitchFamily="2" charset="0"/>
              </a:rPr>
              <a:t>Flr</a:t>
            </a:r>
            <a:r>
              <a:rPr lang="en-US" sz="1400" dirty="0">
                <a:latin typeface="Segoe UI Variable Display Semib" pitchFamily="2" charset="0"/>
              </a:rPr>
              <a:t>, </a:t>
            </a:r>
            <a:r>
              <a:rPr lang="en-US" sz="1400" dirty="0" err="1">
                <a:latin typeface="Segoe UI Variable Display Semib" pitchFamily="2" charset="0"/>
              </a:rPr>
              <a:t>Tisco</a:t>
            </a:r>
            <a:r>
              <a:rPr lang="en-US" sz="1400" dirty="0">
                <a:latin typeface="Segoe UI Variable Display Semib" pitchFamily="2" charset="0"/>
              </a:rPr>
              <a:t> Tower North Sathorn, Bangkok on May 4th</a:t>
            </a:r>
          </a:p>
        </p:txBody>
      </p:sp>
    </p:spTree>
    <p:extLst>
      <p:ext uri="{BB962C8B-B14F-4D97-AF65-F5344CB8AC3E}">
        <p14:creationId xmlns:p14="http://schemas.microsoft.com/office/powerpoint/2010/main" val="248409545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DB733-F770-87FB-5BDE-23491F95F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B439890-CAB5-87D0-7280-68247D7E0411}"/>
              </a:ext>
            </a:extLst>
          </p:cNvPr>
          <p:cNvSpPr txBox="1"/>
          <p:nvPr/>
        </p:nvSpPr>
        <p:spPr>
          <a:xfrm>
            <a:off x="629265" y="1437235"/>
            <a:ext cx="8937521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lvl="0" algn="l">
              <a:defRPr/>
            </a:pPr>
            <a:r>
              <a:rPr lang="en-US" sz="4000" dirty="0">
                <a:solidFill>
                  <a:srgbClr val="FFE399"/>
                </a:solidFill>
                <a:latin typeface="Segoe UI Variable Display Semibold" pitchFamily="2" charset="0"/>
              </a:rPr>
              <a:t>Examples of Multimodal Models in Hugging Face and Usable in </a:t>
            </a:r>
            <a:r>
              <a:rPr lang="en-US" sz="4000" dirty="0" err="1">
                <a:solidFill>
                  <a:srgbClr val="FFE399"/>
                </a:solidFill>
                <a:latin typeface="Segoe UI Variable Display Semibold" pitchFamily="2" charset="0"/>
              </a:rPr>
              <a:t>Ollama</a:t>
            </a:r>
            <a:endParaRPr lang="en-US" sz="4000" dirty="0">
              <a:solidFill>
                <a:srgbClr val="FFE399"/>
              </a:solidFill>
              <a:latin typeface="Segoe UI Variable Display Semibold" pitchFamily="2" charset="0"/>
            </a:endParaRP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306602DE-1E17-6B8A-B96B-F533E9DCA6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9265" y="768915"/>
            <a:ext cx="1317521" cy="403670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50000">
                <a:srgbClr val="C26F47"/>
              </a:gs>
              <a:gs pos="100000">
                <a:srgbClr val="985F71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old" pitchFamily="2" charset="0"/>
              </a:rPr>
              <a:t>Section 2</a:t>
            </a:r>
            <a:endParaRPr kumimoji="0" lang="en-CA" sz="16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37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1.04167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1.04167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1">
                <a:latin typeface="Segoe UI Variable Display Semib" pitchFamily="2" charset="0"/>
                <a:ea typeface="Poppins"/>
                <a:cs typeface="Poppins"/>
                <a:sym typeface="Poppins"/>
              </a:rPr>
              <a:t>Ollama – Like Docker, But for LLMs</a:t>
            </a:r>
            <a:endParaRPr lang="en-US" dirty="0"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591" name="Google Shape;591;p67"/>
          <p:cNvSpPr txBox="1">
            <a:spLocks noGrp="1"/>
          </p:cNvSpPr>
          <p:nvPr>
            <p:ph type="body" sz="quarter" idx="10"/>
          </p:nvPr>
        </p:nvSpPr>
        <p:spPr>
          <a:xfrm>
            <a:off x="588263" y="4410851"/>
            <a:ext cx="5212080" cy="164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•"/>
            </a:pPr>
            <a:r>
              <a:rPr lang="en-US" sz="1500" dirty="0" err="1">
                <a:latin typeface="Segoe UI Variable Display Semib" pitchFamily="2" charset="0"/>
                <a:ea typeface="Poppins"/>
                <a:cs typeface="Poppins"/>
                <a:sym typeface="Poppins"/>
              </a:rPr>
              <a:t>Ollama</a:t>
            </a:r>
            <a:r>
              <a:rPr lang="en-US" sz="1500" dirty="0">
                <a:latin typeface="Segoe UI Variable Display Semib" pitchFamily="2" charset="0"/>
                <a:ea typeface="Poppins"/>
                <a:cs typeface="Poppins"/>
                <a:sym typeface="Poppins"/>
              </a:rPr>
              <a:t> is a lightweight, extensible framework for building and running language models on the local machine. It provides a simple API for creating, running, and managing models, as well as a library of pre-built models that can be easily used in a variety of applications.</a:t>
            </a:r>
            <a:endParaRPr lang="en-US" sz="2700" dirty="0"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EFA714-24F4-B093-D5D6-107231E0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92" name="Google Shape;592;p67"/>
          <p:cNvSpPr txBox="1"/>
          <p:nvPr/>
        </p:nvSpPr>
        <p:spPr>
          <a:xfrm>
            <a:off x="588263" y="3880048"/>
            <a:ext cx="45302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Created by Jeffrey Morgan</a:t>
            </a:r>
            <a:endParaRPr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593" name="Google Shape;593;p67" descr="Jeffrey Morgan - Ollama | LinkedI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2134" y="1622308"/>
            <a:ext cx="1905000" cy="1905000"/>
          </a:xfrm>
          <a:prstGeom prst="roundRect">
            <a:avLst>
              <a:gd name="adj" fmla="val 686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4" name="Google Shape;594;p67"/>
          <p:cNvPicPr preferRelativeResize="0"/>
          <p:nvPr/>
        </p:nvPicPr>
        <p:blipFill rotWithShape="1">
          <a:blip r:embed="rId4">
            <a:alphaModFix/>
          </a:blip>
          <a:srcRect l="12470" r="12470"/>
          <a:stretch/>
        </p:blipFill>
        <p:spPr>
          <a:xfrm>
            <a:off x="1259663" y="1708478"/>
            <a:ext cx="1370049" cy="13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7" descr="Ollama Logo Free Download SVG, PNG a... · LobeHub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4467" y="3150622"/>
            <a:ext cx="1365245" cy="37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2806" y="1353384"/>
            <a:ext cx="5784943" cy="4151232"/>
          </a:xfrm>
          <a:prstGeom prst="roundRect">
            <a:avLst>
              <a:gd name="adj" fmla="val 1602"/>
            </a:avLst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b="1" dirty="0">
                <a:latin typeface="Segoe UI Variable Display Semib" pitchFamily="2" charset="0"/>
                <a:ea typeface="Poppins"/>
                <a:cs typeface="Poppins"/>
                <a:sym typeface="Poppins"/>
              </a:rPr>
              <a:t>Inside’s Architecture</a:t>
            </a:r>
            <a:endParaRPr dirty="0"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602" name="Google Shape;60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4357" y="1582533"/>
            <a:ext cx="9863286" cy="467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>
            <a:spLocks noGrp="1"/>
          </p:cNvSpPr>
          <p:nvPr>
            <p:ph type="title"/>
          </p:nvPr>
        </p:nvSpPr>
        <p:spPr>
          <a:xfrm>
            <a:off x="838200" y="3315800"/>
            <a:ext cx="4011600" cy="89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egoe UI Variable Display Semib" pitchFamily="2" charset="0"/>
              </a:rPr>
              <a:t>Gemma 3 4B</a:t>
            </a:r>
            <a:endParaRPr b="1" dirty="0">
              <a:latin typeface="Segoe UI Variable Display Semib" pitchFamily="2" charset="0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4490400" y="3315800"/>
            <a:ext cx="737715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Poppins"/>
              <a:buChar char="●"/>
            </a:pPr>
            <a:r>
              <a:rPr lang="en-US" sz="1400" dirty="0">
                <a:solidFill>
                  <a:schemeClr val="lt1"/>
                </a:solidFill>
                <a:latin typeface="Segoe UI Variable Display" pitchFamily="2" charset="0"/>
                <a:ea typeface="Poppins"/>
                <a:cs typeface="Poppins"/>
                <a:sym typeface="Poppins"/>
              </a:rPr>
              <a:t>Gemma 3 models are multimodal, handling text and image input and generating text output, with open weights for both pre-trained variants and instruction-tuned variants. </a:t>
            </a:r>
            <a:endParaRPr sz="1400" dirty="0">
              <a:solidFill>
                <a:schemeClr val="lt1"/>
              </a:solidFill>
              <a:latin typeface="Segoe UI Variable Display" pitchFamily="2" charset="0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Segoe UI Variable Display" pitchFamily="2" charset="0"/>
              <a:ea typeface="Poppins"/>
              <a:cs typeface="Poppins"/>
              <a:sym typeface="Poppi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Poppins"/>
              <a:buChar char="●"/>
            </a:pPr>
            <a:r>
              <a:rPr lang="en-US" sz="1400" dirty="0">
                <a:solidFill>
                  <a:schemeClr val="lt1"/>
                </a:solidFill>
                <a:latin typeface="Segoe UI Variable Display" pitchFamily="2" charset="0"/>
                <a:ea typeface="Poppins"/>
                <a:cs typeface="Poppins"/>
                <a:sym typeface="Poppins"/>
              </a:rPr>
              <a:t>Gemma 3 has a large, 128K context window, multilingual support in over 140 languages, and is available in more sizes than previous versions. </a:t>
            </a:r>
            <a:endParaRPr sz="1400" dirty="0">
              <a:solidFill>
                <a:schemeClr val="lt1"/>
              </a:solidFill>
              <a:latin typeface="Segoe UI Variable Display" pitchFamily="2" charset="0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Segoe UI Variable Display" pitchFamily="2" charset="0"/>
              <a:ea typeface="Poppins"/>
              <a:cs typeface="Poppins"/>
              <a:sym typeface="Poppi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Poppins"/>
              <a:buChar char="●"/>
            </a:pPr>
            <a:r>
              <a:rPr lang="en-US" sz="1400" dirty="0">
                <a:solidFill>
                  <a:schemeClr val="lt1"/>
                </a:solidFill>
                <a:latin typeface="Segoe UI Variable Display" pitchFamily="2" charset="0"/>
                <a:ea typeface="Poppins"/>
                <a:cs typeface="Poppins"/>
                <a:sym typeface="Poppins"/>
              </a:rPr>
              <a:t>Gemma 3 models are well-suited for a variety of text generation and image understanding tasks, including question answering, summarization, and reasoning. </a:t>
            </a:r>
            <a:endParaRPr sz="1400" dirty="0">
              <a:solidFill>
                <a:schemeClr val="lt1"/>
              </a:solidFill>
              <a:latin typeface="Segoe UI Variable Display" pitchFamily="2" charset="0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Segoe UI Variable Display" pitchFamily="2" charset="0"/>
              <a:ea typeface="Poppins"/>
              <a:cs typeface="Poppins"/>
              <a:sym typeface="Poppi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Poppins"/>
              <a:buChar char="●"/>
            </a:pPr>
            <a:r>
              <a:rPr lang="en-US" sz="1400" dirty="0">
                <a:solidFill>
                  <a:schemeClr val="lt1"/>
                </a:solidFill>
                <a:latin typeface="Segoe UI Variable Display" pitchFamily="2" charset="0"/>
                <a:ea typeface="Poppins"/>
                <a:cs typeface="Poppins"/>
                <a:sym typeface="Poppins"/>
              </a:rPr>
              <a:t>Their relatively small size makes it possible to deploy them in environments with limited resources such as laptops, desktops or your own cloud infrastructure, democratizing access to state-of-the-art AI models and helping foster innovation for everyone.</a:t>
            </a:r>
            <a:endParaRPr sz="1400" dirty="0">
              <a:solidFill>
                <a:schemeClr val="lt1"/>
              </a:solidFill>
              <a:latin typeface="Segoe UI Variable Display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47"/>
          <p:cNvSpPr txBox="1"/>
          <p:nvPr/>
        </p:nvSpPr>
        <p:spPr>
          <a:xfrm>
            <a:off x="838201" y="4261275"/>
            <a:ext cx="3429000" cy="72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Segoe UI Variable Display Semib" pitchFamily="2" charset="0"/>
                <a:ea typeface="Poppins"/>
                <a:cs typeface="Poppins"/>
                <a:sym typeface="Poppins"/>
                <a:hlinkClick r:id="rId3"/>
              </a:rPr>
              <a:t>https://developers.googleblog.com/en/introducing-gemma3/</a:t>
            </a:r>
            <a:r>
              <a:rPr lang="en-US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lt1"/>
              </a:solidFill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4">
            <a:alphaModFix/>
          </a:blip>
          <a:srcRect l="3294" t="10428" r="3098" b="10269"/>
          <a:stretch/>
        </p:blipFill>
        <p:spPr>
          <a:xfrm>
            <a:off x="0" y="0"/>
            <a:ext cx="12192000" cy="307290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</a:t>
            </a:r>
            <a:endParaRPr/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Segoe UI Variable Display Semib" pitchFamily="2" charset="0"/>
              </a:rPr>
              <a:t>How it’s built?</a:t>
            </a:r>
            <a:endParaRPr b="1" dirty="0">
              <a:latin typeface="Segoe UI Variable Display Semib" pitchFamily="2" charset="0"/>
            </a:endParaRPr>
          </a:p>
        </p:txBody>
      </p:sp>
      <p:sp>
        <p:nvSpPr>
          <p:cNvPr id="430" name="Google Shape;430;p49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Segoe UI Variable Display" pitchFamily="2" charset="0"/>
              </a:rPr>
              <a:t>Gemma's pre-training and post-training processes were optimized using a combination of distillation, reinforcement learning, and model merging. This approach results in enhanced performance in math, coding, and instruction following. Gemma 3 uses a new tokenizer for better multilingual support for over 140+ languages and was trained on 2T tokens for 1B, 4T for 4B, 12T for 12B, and 14T tokens for 27B, on Google TPUs using the JAX Framework.</a:t>
            </a:r>
            <a:endParaRPr sz="1800" dirty="0">
              <a:latin typeface="Segoe UI Variable Display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Segoe UI Variable Display" pitchFamily="2" charset="0"/>
              </a:rPr>
              <a:t>For post-training, Gemma 3 uses 4 components:</a:t>
            </a:r>
            <a:endParaRPr sz="1800" dirty="0">
              <a:latin typeface="Segoe UI Variable Display" pitchFamily="2" charset="0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●"/>
            </a:pPr>
            <a:r>
              <a:rPr lang="en-US" sz="1800" dirty="0">
                <a:latin typeface="Segoe UI Variable Display" pitchFamily="2" charset="0"/>
              </a:rPr>
              <a:t>Distillation from a larger instruct model into the Gemma 3 pre-trained checkpoints.</a:t>
            </a:r>
            <a:endParaRPr sz="1800" dirty="0">
              <a:latin typeface="Segoe UI Variable Display" pitchFamily="2" charset="0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●"/>
            </a:pPr>
            <a:r>
              <a:rPr lang="en-US" sz="1800" dirty="0">
                <a:latin typeface="Segoe UI Variable Display" pitchFamily="2" charset="0"/>
              </a:rPr>
              <a:t>Reinforcement Learning from Human Feedback (RLHF) to align model predictions with human preferences.</a:t>
            </a:r>
            <a:endParaRPr sz="1800" dirty="0">
              <a:latin typeface="Segoe UI Variable Display" pitchFamily="2" charset="0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●"/>
            </a:pPr>
            <a:r>
              <a:rPr lang="en-US" sz="1800" dirty="0">
                <a:latin typeface="Segoe UI Variable Display" pitchFamily="2" charset="0"/>
              </a:rPr>
              <a:t>Reinforcement Learning from Machine Feedback (RLMF) to enhance mathematical reasoning.</a:t>
            </a:r>
            <a:endParaRPr sz="1800" dirty="0">
              <a:latin typeface="Segoe UI Variable Display" pitchFamily="2" charset="0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oppins"/>
              <a:buChar char="●"/>
            </a:pPr>
            <a:r>
              <a:rPr lang="en-US" sz="1800" dirty="0">
                <a:latin typeface="Segoe UI Variable Display" pitchFamily="2" charset="0"/>
              </a:rPr>
              <a:t>Reinforcement Learning from Execution Feedback (RLEF) to improve coding capabilities.</a:t>
            </a:r>
            <a:endParaRPr sz="1800" dirty="0">
              <a:latin typeface="Segoe UI Variable Display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800" dirty="0">
                <a:latin typeface="Segoe UI Variable Display" pitchFamily="2" charset="0"/>
              </a:rPr>
              <a:t>These updates significantly improved the model math, coding, and instruction following capabilities, making it the top open compact model in </a:t>
            </a:r>
            <a:r>
              <a:rPr lang="en-US" sz="1800" dirty="0" err="1">
                <a:latin typeface="Segoe UI Variable Display" pitchFamily="2" charset="0"/>
              </a:rPr>
              <a:t>LMArena</a:t>
            </a:r>
            <a:r>
              <a:rPr lang="en-US" sz="1800" dirty="0">
                <a:latin typeface="Segoe UI Variable Display" pitchFamily="2" charset="0"/>
              </a:rPr>
              <a:t>, with a score of 1338.</a:t>
            </a:r>
            <a:endParaRPr sz="3600" dirty="0">
              <a:latin typeface="Segoe UI Variable Display" pitchFamily="2" charset="0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75" y="194697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Multimodal Process</a:t>
            </a:r>
            <a:endParaRPr b="1"/>
          </a:p>
        </p:txBody>
      </p:sp>
      <p:sp>
        <p:nvSpPr>
          <p:cNvPr id="438" name="Google Shape;438;p50"/>
          <p:cNvSpPr txBox="1"/>
          <p:nvPr/>
        </p:nvSpPr>
        <p:spPr>
          <a:xfrm>
            <a:off x="805575" y="4954100"/>
            <a:ext cx="2857500" cy="99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Input: I need to get warm. What button turns up the heat?</a:t>
            </a:r>
            <a:endParaRPr dirty="0">
              <a:solidFill>
                <a:schemeClr val="lt1"/>
              </a:solidFill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cxnSp>
        <p:nvCxnSpPr>
          <p:cNvPr id="439" name="Google Shape;439;p50"/>
          <p:cNvCxnSpPr/>
          <p:nvPr/>
        </p:nvCxnSpPr>
        <p:spPr>
          <a:xfrm>
            <a:off x="3785225" y="3574150"/>
            <a:ext cx="115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40" name="Google Shape;4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825" y="2758850"/>
            <a:ext cx="1630600" cy="163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50"/>
          <p:cNvCxnSpPr/>
          <p:nvPr/>
        </p:nvCxnSpPr>
        <p:spPr>
          <a:xfrm>
            <a:off x="7080300" y="3574150"/>
            <a:ext cx="115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2" name="Google Shape;442;p50"/>
          <p:cNvSpPr txBox="1"/>
          <p:nvPr/>
        </p:nvSpPr>
        <p:spPr>
          <a:xfrm>
            <a:off x="8386425" y="1946975"/>
            <a:ext cx="3000000" cy="371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Based on the image, the button that likely turns up the heat is </a:t>
            </a:r>
            <a:r>
              <a:rPr lang="en-US" dirty="0" err="1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暖房</a:t>
            </a:r>
            <a:r>
              <a:rPr lang="en-US" dirty="0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 (</a:t>
            </a:r>
            <a:r>
              <a:rPr lang="en-US" dirty="0" err="1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Danbou</a:t>
            </a:r>
            <a:r>
              <a:rPr lang="en-US" dirty="0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). "</a:t>
            </a:r>
            <a:r>
              <a:rPr lang="en-US" dirty="0" err="1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暖房</a:t>
            </a:r>
            <a:r>
              <a:rPr lang="en-US" dirty="0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" means "heating" in Japanese. It's the button you'd press to activate the heating function on the air conditioner/climate control system. The button with the plus sign (+) might adjust the temperature after you've selected the heating mode.</a:t>
            </a:r>
            <a:endParaRPr dirty="0">
              <a:solidFill>
                <a:schemeClr val="lt1"/>
              </a:solidFill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73EF-9784-2EE0-2E90-38A5D310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5507736" cy="430887"/>
          </a:xfrm>
        </p:spPr>
        <p:txBody>
          <a:bodyPr/>
          <a:lstStyle/>
          <a:p>
            <a:r>
              <a:rPr lang="en-US" sz="2800" dirty="0"/>
              <a:t>Model Card – Llama 4 Scout</a:t>
            </a:r>
          </a:p>
        </p:txBody>
      </p:sp>
      <p:sp>
        <p:nvSpPr>
          <p:cNvPr id="3" name="Google Shape;595;p111">
            <a:extLst>
              <a:ext uri="{FF2B5EF4-FFF2-40B4-BE49-F238E27FC236}">
                <a16:creationId xmlns:a16="http://schemas.microsoft.com/office/drawing/2014/main" id="{59A18AE9-0BB4-8E9B-9A00-D2336CB8B142}"/>
              </a:ext>
            </a:extLst>
          </p:cNvPr>
          <p:cNvSpPr/>
          <p:nvPr/>
        </p:nvSpPr>
        <p:spPr>
          <a:xfrm>
            <a:off x="5822860" y="670560"/>
            <a:ext cx="5919000" cy="5826034"/>
          </a:xfrm>
          <a:prstGeom prst="round2SameRect">
            <a:avLst>
              <a:gd name="adj1" fmla="val 7566"/>
              <a:gd name="adj2" fmla="val 7280"/>
            </a:avLst>
          </a:prstGeom>
          <a:solidFill>
            <a:srgbClr val="3A4953"/>
          </a:solidFill>
          <a:ln>
            <a:noFill/>
          </a:ln>
        </p:spPr>
        <p:txBody>
          <a:bodyPr spcFirstLastPara="1" wrap="square" lIns="914400" tIns="72000" rIns="0" bIns="0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i="0" u="none" strike="noStrike" cap="none">
              <a:solidFill>
                <a:srgbClr val="FFFFFF"/>
              </a:solidFill>
              <a:latin typeface="+mj-lt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</p:txBody>
      </p:sp>
      <p:sp>
        <p:nvSpPr>
          <p:cNvPr id="4" name="Google Shape;598;p111">
            <a:extLst>
              <a:ext uri="{FF2B5EF4-FFF2-40B4-BE49-F238E27FC236}">
                <a16:creationId xmlns:a16="http://schemas.microsoft.com/office/drawing/2014/main" id="{B1F1B5ED-187C-CF90-0382-D78B2669B3D3}"/>
              </a:ext>
            </a:extLst>
          </p:cNvPr>
          <p:cNvSpPr txBox="1"/>
          <p:nvPr/>
        </p:nvSpPr>
        <p:spPr>
          <a:xfrm>
            <a:off x="6096000" y="1090326"/>
            <a:ext cx="5449800" cy="523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Architecture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approximately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17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B active parameters from 109B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, Mixture-of-Experts (</a:t>
            </a:r>
            <a:r>
              <a:rPr lang="en-US" sz="1500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MoE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) model with early fusion for native multimodality.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500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Inputs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Multilingual text and images.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Context Window Length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10M token context length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GPUs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Custom-built GPU clusters using H100-80GB</a:t>
            </a:r>
            <a:endParaRPr lang="en-US" sz="1500" i="0" u="none" strike="noStrike" cap="none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Char char="⮚"/>
            </a:pP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Training time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A cumulative total of 5.0M GPU hours</a:t>
            </a:r>
            <a:endParaRPr lang="en-US" sz="1500" i="0" u="none" strike="noStrike" cap="none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Char char="⮚"/>
            </a:pP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Training data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A mix of publicly available, licensed data, and information from Meta's products and services, including publicly shared posts on Instagram and Facebook and interactions with Meta AI.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500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Outputs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Multilingual text and code.</a:t>
            </a:r>
            <a:endParaRPr lang="en-US" sz="1500" i="0" u="none" strike="noStrike" cap="none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Dates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Trained until August 2024.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500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Status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Static model trained on an offline dataset, with potential future versions based on community feedback.</a:t>
            </a: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</p:txBody>
      </p:sp>
      <p:sp>
        <p:nvSpPr>
          <p:cNvPr id="5" name="Google Shape;577;p109">
            <a:extLst>
              <a:ext uri="{FF2B5EF4-FFF2-40B4-BE49-F238E27FC236}">
                <a16:creationId xmlns:a16="http://schemas.microsoft.com/office/drawing/2014/main" id="{971E798F-F0B1-ACC3-2329-C2BC9ACDCC28}"/>
              </a:ext>
            </a:extLst>
          </p:cNvPr>
          <p:cNvSpPr/>
          <p:nvPr/>
        </p:nvSpPr>
        <p:spPr>
          <a:xfrm>
            <a:off x="6096001" y="424860"/>
            <a:ext cx="3735976" cy="491400"/>
          </a:xfrm>
          <a:prstGeom prst="roundRect">
            <a:avLst>
              <a:gd name="adj" fmla="val 47308"/>
            </a:avLst>
          </a:prstGeom>
          <a:gradFill flip="none" rotWithShape="1">
            <a:gsLst>
              <a:gs pos="30000">
                <a:schemeClr val="accent5"/>
              </a:gs>
              <a:gs pos="80000">
                <a:srgbClr val="0070C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b="1" i="0" u="none" strike="noStrike" cap="none" dirty="0">
                <a:solidFill>
                  <a:schemeClr val="tx1"/>
                </a:solidFill>
                <a:latin typeface="+mj-lt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Llama-4-Scout-17B-16E-Instruct</a:t>
            </a:r>
            <a:endParaRPr b="1" i="0" u="none" strike="noStrike" cap="none" dirty="0">
              <a:solidFill>
                <a:schemeClr val="tx1"/>
              </a:solidFill>
              <a:latin typeface="+mj-lt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B6378-B3A4-6CD3-C04B-9BD2A6EACD7A}"/>
              </a:ext>
            </a:extLst>
          </p:cNvPr>
          <p:cNvSpPr txBox="1"/>
          <p:nvPr/>
        </p:nvSpPr>
        <p:spPr>
          <a:xfrm>
            <a:off x="840124" y="5629989"/>
            <a:ext cx="42675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https://huggingface.co/meta-llama/Llama-4-Scout-17B-16E-Instruct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Llama 4 Scout 17B 16E Instruct · GitHub Models</a:t>
            </a:r>
            <a:endParaRPr lang="en-US" sz="1200" dirty="0">
              <a:latin typeface="Segoe UI Variable Display" pitchFamily="2" charset="0"/>
            </a:endParaRPr>
          </a:p>
        </p:txBody>
      </p:sp>
      <p:pic>
        <p:nvPicPr>
          <p:cNvPr id="1028" name="Picture 4" descr="Meta AI officially launches in the MENA region - Wamda">
            <a:extLst>
              <a:ext uri="{FF2B5EF4-FFF2-40B4-BE49-F238E27FC236}">
                <a16:creationId xmlns:a16="http://schemas.microsoft.com/office/drawing/2014/main" id="{B7BA2AF8-5025-8603-9A11-11E7564FB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" y="1749738"/>
            <a:ext cx="4413341" cy="26702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B370E-3FCF-D5AD-6B5E-CC91C9DADE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00" t="55088" r="54112" b="5576"/>
          <a:stretch/>
        </p:blipFill>
        <p:spPr>
          <a:xfrm>
            <a:off x="4002769" y="3584879"/>
            <a:ext cx="1343273" cy="1696767"/>
          </a:xfrm>
          <a:prstGeom prst="roundRect">
            <a:avLst>
              <a:gd name="adj" fmla="val 1096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344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73EF-9784-2EE0-2E90-38A5D310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5507736" cy="430887"/>
          </a:xfrm>
        </p:spPr>
        <p:txBody>
          <a:bodyPr/>
          <a:lstStyle/>
          <a:p>
            <a:r>
              <a:rPr lang="en-US" sz="2800" dirty="0"/>
              <a:t>Model Card – Llama 4 Maverick</a:t>
            </a:r>
          </a:p>
        </p:txBody>
      </p:sp>
      <p:sp>
        <p:nvSpPr>
          <p:cNvPr id="3" name="Google Shape;595;p111">
            <a:extLst>
              <a:ext uri="{FF2B5EF4-FFF2-40B4-BE49-F238E27FC236}">
                <a16:creationId xmlns:a16="http://schemas.microsoft.com/office/drawing/2014/main" id="{97B6A12E-7F09-1C22-4928-D60683606D8C}"/>
              </a:ext>
            </a:extLst>
          </p:cNvPr>
          <p:cNvSpPr/>
          <p:nvPr/>
        </p:nvSpPr>
        <p:spPr>
          <a:xfrm>
            <a:off x="5822860" y="670560"/>
            <a:ext cx="5919000" cy="5826034"/>
          </a:xfrm>
          <a:prstGeom prst="round2SameRect">
            <a:avLst>
              <a:gd name="adj1" fmla="val 7566"/>
              <a:gd name="adj2" fmla="val 7280"/>
            </a:avLst>
          </a:prstGeom>
          <a:solidFill>
            <a:srgbClr val="3A4953"/>
          </a:solidFill>
          <a:ln>
            <a:noFill/>
          </a:ln>
        </p:spPr>
        <p:txBody>
          <a:bodyPr spcFirstLastPara="1" wrap="square" lIns="914400" tIns="72000" rIns="0" bIns="0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i="0" u="none" strike="noStrike" cap="none">
              <a:solidFill>
                <a:srgbClr val="FFFFFF"/>
              </a:solidFill>
              <a:latin typeface="+mj-lt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</p:txBody>
      </p:sp>
      <p:sp>
        <p:nvSpPr>
          <p:cNvPr id="5" name="Google Shape;577;p109">
            <a:extLst>
              <a:ext uri="{FF2B5EF4-FFF2-40B4-BE49-F238E27FC236}">
                <a16:creationId xmlns:a16="http://schemas.microsoft.com/office/drawing/2014/main" id="{5C62DFED-A7ED-8E17-5A12-0FC389B84E4D}"/>
              </a:ext>
            </a:extLst>
          </p:cNvPr>
          <p:cNvSpPr/>
          <p:nvPr/>
        </p:nvSpPr>
        <p:spPr>
          <a:xfrm>
            <a:off x="6096001" y="424860"/>
            <a:ext cx="4197530" cy="491400"/>
          </a:xfrm>
          <a:prstGeom prst="roundRect">
            <a:avLst>
              <a:gd name="adj" fmla="val 47308"/>
            </a:avLst>
          </a:prstGeom>
          <a:gradFill flip="none" rotWithShape="1">
            <a:gsLst>
              <a:gs pos="30000">
                <a:schemeClr val="accent5"/>
              </a:gs>
              <a:gs pos="80000">
                <a:srgbClr val="0070C0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en-US" b="1" i="0" u="none" strike="noStrike" cap="none" dirty="0">
                <a:solidFill>
                  <a:schemeClr val="tx1"/>
                </a:solidFill>
                <a:latin typeface="+mj-lt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Llama-4-maverick-17B-128E-Instruct</a:t>
            </a:r>
            <a:endParaRPr b="1" i="0" u="none" strike="noStrike" cap="none" dirty="0">
              <a:solidFill>
                <a:schemeClr val="tx1"/>
              </a:solidFill>
              <a:latin typeface="+mj-lt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2E5FB-7A8F-7A54-D070-26C07CA9C77D}"/>
              </a:ext>
            </a:extLst>
          </p:cNvPr>
          <p:cNvSpPr txBox="1"/>
          <p:nvPr/>
        </p:nvSpPr>
        <p:spPr>
          <a:xfrm>
            <a:off x="840124" y="5629989"/>
            <a:ext cx="42675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https://huggingface.co/meta-llama/Llama-4-Maverick-17B-128E-Instruct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Llama 4 Maverick 17B 128E Instruct FP8 · GitHub Models</a:t>
            </a:r>
            <a:endParaRPr lang="en-US" sz="1200" dirty="0">
              <a:latin typeface="Segoe UI Variable Display" pitchFamily="2" charset="0"/>
            </a:endParaRPr>
          </a:p>
        </p:txBody>
      </p:sp>
      <p:pic>
        <p:nvPicPr>
          <p:cNvPr id="7" name="Picture 4" descr="Meta AI officially launches in the MENA region - Wamda">
            <a:extLst>
              <a:ext uri="{FF2B5EF4-FFF2-40B4-BE49-F238E27FC236}">
                <a16:creationId xmlns:a16="http://schemas.microsoft.com/office/drawing/2014/main" id="{F3E86FCF-9016-8BDC-789D-9D070D2B5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" y="1749738"/>
            <a:ext cx="4413341" cy="26702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6B8EE-6C5F-82A2-572A-256A68B59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00" t="55088" r="54112" b="5576"/>
          <a:stretch/>
        </p:blipFill>
        <p:spPr>
          <a:xfrm>
            <a:off x="4002769" y="3584879"/>
            <a:ext cx="1343273" cy="1696767"/>
          </a:xfrm>
          <a:prstGeom prst="roundRect">
            <a:avLst>
              <a:gd name="adj" fmla="val 1096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Google Shape;598;p111">
            <a:extLst>
              <a:ext uri="{FF2B5EF4-FFF2-40B4-BE49-F238E27FC236}">
                <a16:creationId xmlns:a16="http://schemas.microsoft.com/office/drawing/2014/main" id="{60DF28B1-8663-9505-989E-7AA1BA953F02}"/>
              </a:ext>
            </a:extLst>
          </p:cNvPr>
          <p:cNvSpPr txBox="1"/>
          <p:nvPr/>
        </p:nvSpPr>
        <p:spPr>
          <a:xfrm>
            <a:off x="6096000" y="1090326"/>
            <a:ext cx="5449800" cy="523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Architecture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approximately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17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B active parameters from 400B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, Mixture-of-Experts (</a:t>
            </a:r>
            <a:r>
              <a:rPr lang="en-US" sz="1500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MoE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) model with early fusion for native multimodality.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500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Inputs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Multilingual text and images.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Context Window Length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1M token context length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GPUs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Custom-built GPU clusters with H100-80GB GPUs</a:t>
            </a:r>
            <a:endParaRPr lang="en-US" sz="1500" i="0" u="none" strike="noStrike" cap="none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Char char="⮚"/>
            </a:pP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Training time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A cumulative total of 2.38M GPU hours</a:t>
            </a:r>
            <a:endParaRPr lang="en-US" sz="1500" i="0" u="none" strike="noStrike" cap="none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Char char="⮚"/>
            </a:pP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Training data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A mix of publicly available, licensed data, and information from Meta's products and services, including publicly shared posts on Instagram and Facebook and interactions with Meta AI.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500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Outputs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Multilingual text and code.</a:t>
            </a:r>
            <a:endParaRPr lang="en-US" sz="1500" i="0" u="none" strike="noStrike" cap="none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Dates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Trained until August 2024.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500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500" b="1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Status</a:t>
            </a:r>
            <a:r>
              <a:rPr lang="en-US" sz="1500" i="0" u="none" strike="noStrike" cap="none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: </a:t>
            </a:r>
            <a:r>
              <a:rPr lang="en-US" sz="15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Static model trained on an offline dataset, with potential future versions based on community feedback.</a:t>
            </a:r>
            <a:endParaRPr sz="1400" i="0" u="none" strike="noStrike" cap="none" dirty="0">
              <a:solidFill>
                <a:srgbClr val="000000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746327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68589-78B5-92BA-73C6-0707CEE7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2BE3AD8-8960-2E17-D1B3-019F51DE3864}"/>
              </a:ext>
            </a:extLst>
          </p:cNvPr>
          <p:cNvSpPr txBox="1"/>
          <p:nvPr/>
        </p:nvSpPr>
        <p:spPr>
          <a:xfrm>
            <a:off x="629265" y="1437235"/>
            <a:ext cx="8937521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lvl="0" algn="l">
              <a:defRPr/>
            </a:pPr>
            <a:r>
              <a:rPr lang="en-US" sz="4000" dirty="0">
                <a:solidFill>
                  <a:srgbClr val="FFE399"/>
                </a:solidFill>
                <a:latin typeface="Segoe UI Variable Display Semibold" pitchFamily="2" charset="0"/>
              </a:rPr>
              <a:t>AI Agents Development and Open-Source Framework Examples: </a:t>
            </a:r>
            <a:r>
              <a:rPr lang="en-US" sz="4000" dirty="0" err="1">
                <a:solidFill>
                  <a:srgbClr val="FFE399"/>
                </a:solidFill>
                <a:latin typeface="Segoe UI Variable Display Semibold" pitchFamily="2" charset="0"/>
              </a:rPr>
              <a:t>Pydantic</a:t>
            </a:r>
            <a:endParaRPr lang="en-US" sz="4000" dirty="0">
              <a:solidFill>
                <a:srgbClr val="FFE399"/>
              </a:solidFill>
              <a:latin typeface="Segoe UI Variable Display Semibold" pitchFamily="2" charset="0"/>
            </a:endParaRP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B8C39519-C2F7-F9E3-E645-45D2815463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9265" y="768915"/>
            <a:ext cx="1317521" cy="403670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50000">
                <a:srgbClr val="C26F47"/>
              </a:gs>
              <a:gs pos="100000">
                <a:srgbClr val="985F71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old" pitchFamily="2" charset="0"/>
              </a:rPr>
              <a:t>Section 3</a:t>
            </a:r>
            <a:endParaRPr kumimoji="0" lang="en-CA" sz="16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8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1.04167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1.04167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623F-B5FC-1065-B178-234594B40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A85F6A-1019-B372-03CC-9A646CC3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5" y="3318473"/>
            <a:ext cx="6685489" cy="492443"/>
          </a:xfrm>
        </p:spPr>
        <p:txBody>
          <a:bodyPr/>
          <a:lstStyle/>
          <a:p>
            <a:r>
              <a:rPr lang="en-GB" sz="3200" dirty="0">
                <a:latin typeface="Segoe UI Variable Display Semibo" pitchFamily="2" charset="0"/>
                <a:cs typeface="Segoe UI"/>
              </a:rPr>
              <a:t>Session Speaker</a:t>
            </a:r>
            <a:endParaRPr lang="en-US" sz="400" spc="0" dirty="0">
              <a:solidFill>
                <a:schemeClr val="tx1">
                  <a:alpha val="0"/>
                </a:schemeClr>
              </a:solidFill>
              <a:latin typeface="Segoe UI Variable Display Semibo" pitchFamily="2" charset="0"/>
              <a:cs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0E843-2D03-27BC-43CA-9F66BBE50160}"/>
              </a:ext>
            </a:extLst>
          </p:cNvPr>
          <p:cNvSpPr txBox="1"/>
          <p:nvPr/>
        </p:nvSpPr>
        <p:spPr>
          <a:xfrm>
            <a:off x="658585" y="3826344"/>
            <a:ext cx="6685489" cy="43088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800" dirty="0" err="1">
                <a:gradFill>
                  <a:gsLst>
                    <a:gs pos="6993">
                      <a:srgbClr val="8DC8E8"/>
                    </a:gs>
                    <a:gs pos="97000">
                      <a:srgbClr val="D59ED7"/>
                    </a:gs>
                  </a:gsLst>
                  <a:lin ang="0" scaled="0"/>
                </a:gradFill>
                <a:latin typeface="Segoe UI Variable Display Semibo" pitchFamily="2" charset="0"/>
              </a:rPr>
              <a:t>Charunthon</a:t>
            </a:r>
            <a:r>
              <a:rPr lang="en-US" sz="2800" dirty="0">
                <a:gradFill>
                  <a:gsLst>
                    <a:gs pos="6993">
                      <a:srgbClr val="8DC8E8"/>
                    </a:gs>
                    <a:gs pos="97000">
                      <a:srgbClr val="D59ED7"/>
                    </a:gs>
                  </a:gsLst>
                  <a:lin ang="0" scaled="0"/>
                </a:gradFill>
                <a:latin typeface="Segoe UI Variable Display Semibo" pitchFamily="2" charset="0"/>
              </a:rPr>
              <a:t> Limseelo (Boat)</a:t>
            </a:r>
            <a:endParaRPr lang="en-US" sz="2800" dirty="0">
              <a:latin typeface="Segoe UI Variable Display Semib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BC3CF6-2582-7DB2-3BEB-9C4F1C4F8407}"/>
              </a:ext>
            </a:extLst>
          </p:cNvPr>
          <p:cNvSpPr txBox="1"/>
          <p:nvPr/>
        </p:nvSpPr>
        <p:spPr>
          <a:xfrm>
            <a:off x="658585" y="4539454"/>
            <a:ext cx="6271603" cy="1436291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1"/>
                </a:solidFill>
                <a:latin typeface="Segoe UI Variable Display Semibo" pitchFamily="2" charset="0"/>
              </a:rPr>
              <a:t>Microsoft Learn Student Ambassador and Data Engineer Intern at </a:t>
            </a:r>
            <a:r>
              <a:rPr lang="en-US" sz="1800" dirty="0">
                <a:solidFill>
                  <a:schemeClr val="tx1"/>
                </a:solidFill>
                <a:latin typeface="Segoe UI Variable Display Semibo" pitchFamily="2" charset="0"/>
                <a:cs typeface="Segoe UI Semibold"/>
              </a:rPr>
              <a:t>Seven Peaks Software, Klong Toei, Bangkok, TH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chemeClr val="tx1"/>
              </a:solidFill>
              <a:latin typeface="Segoe UI Variable Display Semibo" pitchFamily="2" charset="0"/>
              <a:cs typeface="Segoe UI Semibold"/>
            </a:endParaRP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chemeClr val="accent1"/>
                </a:solidFill>
                <a:latin typeface="Segoe UI Variable Display Semibo" pitchFamily="2" charset="0"/>
              </a:rPr>
              <a:t>Speaker on Various International Stages </a:t>
            </a:r>
            <a:r>
              <a:rPr lang="en-US" sz="1800" dirty="0">
                <a:solidFill>
                  <a:schemeClr val="tx1"/>
                </a:solidFill>
                <a:latin typeface="Segoe UI Variable Display Semibo" pitchFamily="2" charset="0"/>
              </a:rPr>
              <a:t>such as </a:t>
            </a:r>
            <a:br>
              <a:rPr lang="en-US" sz="1800" dirty="0">
                <a:solidFill>
                  <a:schemeClr val="tx1"/>
                </a:solidFill>
                <a:latin typeface="Segoe UI Variable Display Semibo" pitchFamily="2" charset="0"/>
              </a:rPr>
            </a:br>
            <a:r>
              <a:rPr lang="en-US" sz="1800" dirty="0">
                <a:solidFill>
                  <a:schemeClr val="tx1"/>
                </a:solidFill>
                <a:latin typeface="Segoe UI Variable Display Semibo" pitchFamily="2" charset="0"/>
              </a:rPr>
              <a:t>PyCon TH, FOSSASIA, JavaScript Bangkok, etc.</a:t>
            </a:r>
            <a:endParaRPr lang="en-US" sz="1800" dirty="0">
              <a:solidFill>
                <a:schemeClr val="accent1"/>
              </a:solidFill>
              <a:latin typeface="Segoe UI Variable Display Semib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8D7A8-6FC4-5B97-E253-5F375F1F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56" y="3342856"/>
            <a:ext cx="762636" cy="762636"/>
          </a:xfrm>
          <a:prstGeom prst="rect">
            <a:avLst/>
          </a:prstGeom>
        </p:spPr>
      </p:pic>
      <p:pic>
        <p:nvPicPr>
          <p:cNvPr id="1026" name="Picture 2" descr="Facebook White Icons – Free Download SVG, PNG, GIF">
            <a:extLst>
              <a:ext uri="{FF2B5EF4-FFF2-40B4-BE49-F238E27FC236}">
                <a16:creationId xmlns:a16="http://schemas.microsoft.com/office/drawing/2014/main" id="{69429D3F-A3B0-3764-74C3-301582DB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56" y="4300227"/>
            <a:ext cx="762636" cy="7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kedin White Icons – Free Download SVG, PNG, GIF">
            <a:extLst>
              <a:ext uri="{FF2B5EF4-FFF2-40B4-BE49-F238E27FC236}">
                <a16:creationId xmlns:a16="http://schemas.microsoft.com/office/drawing/2014/main" id="{938F5690-112E-1EE9-DD99-23C5BECFF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56" y="5257599"/>
            <a:ext cx="762636" cy="7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5A271-F2F4-3919-AEB8-90563074A548}"/>
              </a:ext>
            </a:extLst>
          </p:cNvPr>
          <p:cNvSpPr txBox="1"/>
          <p:nvPr/>
        </p:nvSpPr>
        <p:spPr>
          <a:xfrm>
            <a:off x="8395474" y="3570285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tx1"/>
                </a:solidFill>
                <a:latin typeface="Segoe UI Variable Display" pitchFamily="2" charset="0"/>
              </a:rPr>
              <a:t>boatchrnthn</a:t>
            </a:r>
            <a:endParaRPr lang="en-US" sz="2000" dirty="0">
              <a:solidFill>
                <a:schemeClr val="tx1"/>
              </a:solidFill>
              <a:latin typeface="Segoe UI Variable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FE33F-E954-B250-A283-A45D76141CA5}"/>
              </a:ext>
            </a:extLst>
          </p:cNvPr>
          <p:cNvSpPr txBox="1"/>
          <p:nvPr/>
        </p:nvSpPr>
        <p:spPr>
          <a:xfrm>
            <a:off x="8395473" y="4527656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tx1"/>
                </a:solidFill>
                <a:latin typeface="Segoe UI Variable Display" pitchFamily="2" charset="0"/>
              </a:rPr>
              <a:t>Charunthon</a:t>
            </a:r>
            <a:r>
              <a:rPr lang="en-US" sz="2000" dirty="0">
                <a:solidFill>
                  <a:schemeClr val="tx1"/>
                </a:solidFill>
                <a:latin typeface="Segoe UI Variable Display" pitchFamily="2" charset="0"/>
              </a:rPr>
              <a:t> Limseelo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FE9AC-C643-1882-B470-3CEBC51986B0}"/>
              </a:ext>
            </a:extLst>
          </p:cNvPr>
          <p:cNvSpPr txBox="1"/>
          <p:nvPr/>
        </p:nvSpPr>
        <p:spPr>
          <a:xfrm>
            <a:off x="8395472" y="5485028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tx1"/>
                </a:solidFill>
                <a:latin typeface="Segoe UI Variable Display" pitchFamily="2" charset="0"/>
              </a:rPr>
              <a:t>Charunthon</a:t>
            </a:r>
            <a:r>
              <a:rPr lang="en-US" sz="2000" dirty="0">
                <a:solidFill>
                  <a:schemeClr val="tx1"/>
                </a:solidFill>
                <a:latin typeface="Segoe UI Variable Display" pitchFamily="2" charset="0"/>
              </a:rPr>
              <a:t> Limseelo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E48BC-0D05-39D9-3769-97C0ECD898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882" t="24809" r="629" b="47930"/>
          <a:stretch/>
        </p:blipFill>
        <p:spPr>
          <a:xfrm>
            <a:off x="0" y="0"/>
            <a:ext cx="12192000" cy="301024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FEBEF4C-84A4-2E33-D567-EBB61F68C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26223" y="591510"/>
            <a:ext cx="1809479" cy="182721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C2F3A3-D368-691A-B37F-34B9C2C7E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56" y="591511"/>
            <a:ext cx="2046316" cy="182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2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-2.96296E-6 L -4.16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4CDEC-851D-8008-B534-55F77BD5C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689CDE-58E4-874D-B61D-BB6840429BF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62050" y="807411"/>
            <a:ext cx="9867900" cy="997196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Agent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5EE2F-91D2-7092-B1A3-BD42B9AC6026}"/>
              </a:ext>
            </a:extLst>
          </p:cNvPr>
          <p:cNvSpPr txBox="1"/>
          <p:nvPr/>
        </p:nvSpPr>
        <p:spPr>
          <a:xfrm>
            <a:off x="1134978" y="2362175"/>
            <a:ext cx="9922042" cy="1292662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An agent in LLM-based applications is an autonomous software entity leveraging large language models to perform specific tasks through natural language interaction.</a:t>
            </a:r>
          </a:p>
        </p:txBody>
      </p:sp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D38E42F7-83AA-394A-2263-62D27D0E1FAF}"/>
              </a:ext>
            </a:extLst>
          </p:cNvPr>
          <p:cNvSpPr/>
          <p:nvPr/>
        </p:nvSpPr>
        <p:spPr>
          <a:xfrm>
            <a:off x="1620658" y="4219059"/>
            <a:ext cx="2769029" cy="1548000"/>
          </a:xfrm>
          <a:prstGeom prst="roundRect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18288" rIns="91440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Independent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74825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ACB5334-BC26-B75A-5278-1029DFCE1920}"/>
              </a:ext>
            </a:extLst>
          </p:cNvPr>
          <p:cNvSpPr/>
          <p:nvPr/>
        </p:nvSpPr>
        <p:spPr>
          <a:xfrm>
            <a:off x="4711485" y="4219059"/>
            <a:ext cx="2769029" cy="1548000"/>
          </a:xfrm>
          <a:prstGeom prst="roundRect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18288" rIns="91440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Goal-focused</a:t>
            </a:r>
            <a:endParaRPr kumimoji="0" lang="en-US" sz="2000" b="0" i="0" u="none" strike="noStrike" kern="1200" cap="none" spc="0" normalizeH="0" baseline="0" noProof="0">
              <a:ln w="3175">
                <a:noFill/>
              </a:ln>
              <a:gradFill>
                <a:gsLst>
                  <a:gs pos="74825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A00F5AB9-3021-B5C5-30C4-C9D975F860D5}"/>
              </a:ext>
            </a:extLst>
          </p:cNvPr>
          <p:cNvSpPr/>
          <p:nvPr/>
        </p:nvSpPr>
        <p:spPr>
          <a:xfrm>
            <a:off x="7802312" y="4225713"/>
            <a:ext cx="2769029" cy="1548000"/>
          </a:xfrm>
          <a:prstGeom prst="roundRect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18288" rIns="91440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Interactive</a:t>
            </a:r>
            <a:endParaRPr kumimoji="0" lang="en-US" sz="2000" b="0" i="0" u="none" strike="noStrike" kern="1200" cap="none" spc="0" normalizeH="0" baseline="0" noProof="0">
              <a:ln w="3175">
                <a:noFill/>
              </a:ln>
              <a:gradFill>
                <a:gsLst>
                  <a:gs pos="74825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875E-6 0.0525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81481E-6 L 0 0.05254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-4.44444E-6 L -4.79167E-6 0.0525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07407E-6 L 2.5E-6 0.05254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11022E-16 4.07407E-6 L 1.11022E-16 0.05254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  <p:bldP spid="5" grpId="1"/>
      <p:bldP spid="2" grpId="0" animBg="1"/>
      <p:bldP spid="2" grpId="1" animBg="1"/>
      <p:bldP spid="4" grpId="0" animBg="1"/>
      <p:bldP spid="4" grpId="1" animBg="1"/>
      <p:bldP spid="3" grpId="0" animBg="1"/>
      <p:bldP spid="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DC8A2-9653-1211-F607-5FF789A80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F196-7341-1887-FC91-A76846B7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5507736" cy="430887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dirty="0" err="1"/>
              <a:t>Pydantic</a:t>
            </a:r>
            <a:r>
              <a:rPr lang="en-US" sz="2800" dirty="0"/>
              <a:t> and </a:t>
            </a:r>
            <a:r>
              <a:rPr lang="en-US" sz="2800" dirty="0" err="1"/>
              <a:t>Pydantic</a:t>
            </a:r>
            <a:r>
              <a:rPr lang="en-US" sz="2800" dirty="0"/>
              <a:t> AI?</a:t>
            </a:r>
          </a:p>
        </p:txBody>
      </p:sp>
      <p:sp>
        <p:nvSpPr>
          <p:cNvPr id="3" name="Google Shape;595;p111">
            <a:extLst>
              <a:ext uri="{FF2B5EF4-FFF2-40B4-BE49-F238E27FC236}">
                <a16:creationId xmlns:a16="http://schemas.microsoft.com/office/drawing/2014/main" id="{966BCFD9-4C77-02ED-577A-38B468AF2DAF}"/>
              </a:ext>
            </a:extLst>
          </p:cNvPr>
          <p:cNvSpPr/>
          <p:nvPr/>
        </p:nvSpPr>
        <p:spPr>
          <a:xfrm>
            <a:off x="6234124" y="670560"/>
            <a:ext cx="5507736" cy="5826034"/>
          </a:xfrm>
          <a:prstGeom prst="round2SameRect">
            <a:avLst>
              <a:gd name="adj1" fmla="val 7566"/>
              <a:gd name="adj2" fmla="val 7280"/>
            </a:avLst>
          </a:prstGeom>
          <a:solidFill>
            <a:srgbClr val="3A4953"/>
          </a:solidFill>
          <a:ln>
            <a:noFill/>
          </a:ln>
        </p:spPr>
        <p:txBody>
          <a:bodyPr spcFirstLastPara="1" wrap="square" lIns="914400" tIns="72000" rIns="0" bIns="0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i="0" u="none" strike="noStrike" cap="none" dirty="0">
              <a:solidFill>
                <a:srgbClr val="FFFFFF"/>
              </a:solidFill>
              <a:latin typeface="+mj-lt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</p:txBody>
      </p:sp>
      <p:sp>
        <p:nvSpPr>
          <p:cNvPr id="4" name="Google Shape;598;p111">
            <a:extLst>
              <a:ext uri="{FF2B5EF4-FFF2-40B4-BE49-F238E27FC236}">
                <a16:creationId xmlns:a16="http://schemas.microsoft.com/office/drawing/2014/main" id="{8BA5CCE3-DC15-0496-4910-CE3B7293D599}"/>
              </a:ext>
            </a:extLst>
          </p:cNvPr>
          <p:cNvSpPr txBox="1"/>
          <p:nvPr/>
        </p:nvSpPr>
        <p:spPr>
          <a:xfrm>
            <a:off x="6479401" y="967476"/>
            <a:ext cx="5017181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800" b="1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Pydantic</a:t>
            </a:r>
            <a:r>
              <a:rPr lang="en-US" sz="1800" b="1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is the most widely used data validation library for Python.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800" b="1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800" b="1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PydanticAI</a:t>
            </a:r>
            <a:r>
              <a:rPr lang="en-US" sz="1800" b="1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is a Python agent framework designed to make it less painful to build production grade applications with Generative AI.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800" b="1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800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FastAPI</a:t>
            </a: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 revolutionized web development by offering an innovative and ergonomic design, built on the foundation of </a:t>
            </a:r>
            <a:r>
              <a:rPr lang="en-US" sz="1800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Pydantic</a:t>
            </a: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.</a:t>
            </a: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endParaRPr lang="en-US" sz="1800" b="1" dirty="0">
              <a:solidFill>
                <a:srgbClr val="FFFFFF"/>
              </a:solidFill>
              <a:latin typeface="Segoe UI Variable Display" pitchFamily="2" charset="0"/>
              <a:ea typeface="LINE Seed Sans TH" panose="020B0303020203020204" pitchFamily="34" charset="-34"/>
              <a:cs typeface="LINE Seed Sans TH" panose="020B0303020203020204" pitchFamily="34" charset="-34"/>
              <a:sym typeface="Google Sans"/>
            </a:endParaRPr>
          </a:p>
          <a:p>
            <a:pPr marL="285750" lvl="0" indent="-285750">
              <a:buClr>
                <a:srgbClr val="FFFFFF"/>
              </a:buClr>
              <a:buSzPts val="1500"/>
              <a:buFont typeface="Noto Sans Symbols"/>
              <a:buChar char="⮚"/>
            </a:pP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Similarly, virtually every agent framework and LLM library in Python uses </a:t>
            </a:r>
            <a:r>
              <a:rPr lang="en-US" sz="1800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Pydantic</a:t>
            </a: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, yet when we began to use LLMs in </a:t>
            </a:r>
            <a:r>
              <a:rPr lang="en-US" sz="1800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Pydantic</a:t>
            </a: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Logfire</a:t>
            </a:r>
            <a:r>
              <a:rPr lang="en-US" sz="1800" dirty="0">
                <a:solidFill>
                  <a:srgbClr val="FFFFFF"/>
                </a:solidFill>
                <a:latin typeface="Segoe UI Variable Display" pitchFamily="2" charset="0"/>
                <a:ea typeface="LINE Seed Sans TH" panose="020B0303020203020204" pitchFamily="34" charset="-34"/>
                <a:cs typeface="LINE Seed Sans TH" panose="020B0303020203020204" pitchFamily="34" charset="-34"/>
                <a:sym typeface="Google Sans"/>
              </a:rPr>
              <a:t>, we couldn't find anything that gave us the same feeling.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F6568-71A4-0B6D-AA42-8E578BA7EA1C}"/>
              </a:ext>
            </a:extLst>
          </p:cNvPr>
          <p:cNvSpPr txBox="1"/>
          <p:nvPr/>
        </p:nvSpPr>
        <p:spPr>
          <a:xfrm>
            <a:off x="840124" y="5629989"/>
            <a:ext cx="42675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https://huggingface.co/meta-llama/Llama-4-Scout-17B-16E-Instruct</a:t>
            </a: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Llama 4 Scout 17B 16E Instruct · GitHub Models</a:t>
            </a:r>
            <a:endParaRPr lang="en-US" sz="1200" dirty="0">
              <a:latin typeface="Segoe UI Variable Display" pitchFamily="2" charset="0"/>
            </a:endParaRPr>
          </a:p>
        </p:txBody>
      </p:sp>
      <p:pic>
        <p:nvPicPr>
          <p:cNvPr id="1026" name="Picture 2" descr="Pydantic: What It Is and Why It's Useful | HackerNoon">
            <a:extLst>
              <a:ext uri="{FF2B5EF4-FFF2-40B4-BE49-F238E27FC236}">
                <a16:creationId xmlns:a16="http://schemas.microsoft.com/office/drawing/2014/main" id="{E6F0B9B7-4210-9E94-8734-60D42B8DB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24" y="1344215"/>
            <a:ext cx="4267570" cy="22393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itHub - pydantic/pydantic-ai: Agent Framework / shim to use Pydantic with  LLMs">
            <a:extLst>
              <a:ext uri="{FF2B5EF4-FFF2-40B4-BE49-F238E27FC236}">
                <a16:creationId xmlns:a16="http://schemas.microsoft.com/office/drawing/2014/main" id="{AC664127-D7C8-A42A-E558-8EC8A43D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24" y="2778797"/>
            <a:ext cx="4267570" cy="213378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3041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93CB-AF78-3FCD-6FB1-DE5A7E48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8754"/>
            <a:ext cx="11018520" cy="430887"/>
          </a:xfrm>
        </p:spPr>
        <p:txBody>
          <a:bodyPr/>
          <a:lstStyle/>
          <a:p>
            <a:r>
              <a:rPr lang="en-US" sz="2800" dirty="0"/>
              <a:t>Example Syntax of Inferencing Models in </a:t>
            </a:r>
            <a:r>
              <a:rPr lang="en-US" sz="2800" dirty="0" err="1"/>
              <a:t>Ollama</a:t>
            </a:r>
            <a:r>
              <a:rPr lang="en-US" sz="2800" dirty="0"/>
              <a:t> with </a:t>
            </a:r>
            <a:r>
              <a:rPr lang="en-US" sz="2800" dirty="0" err="1"/>
              <a:t>Pydantic</a:t>
            </a:r>
            <a:r>
              <a:rPr lang="en-US" sz="2800" dirty="0"/>
              <a:t>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310A-9C76-0C34-E2FF-136BA1E8A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620339"/>
            <a:ext cx="11018520" cy="4742517"/>
          </a:xfrm>
        </p:spPr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endParaRPr lang="en-US" sz="1600" b="0" dirty="0">
              <a:solidFill>
                <a:srgbClr val="D4D4D4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pydantic_ai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  <a:endParaRPr lang="en-US" sz="1600" b="0" dirty="0">
              <a:solidFill>
                <a:srgbClr val="D4D4D4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pydantic_ai.models.openai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OpenAIModel</a:t>
            </a:r>
            <a:endParaRPr lang="en-US" sz="1600" b="0" dirty="0">
              <a:solidFill>
                <a:srgbClr val="D4D4D4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pydantic_ai.providers.openai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OpenAIProvider</a:t>
            </a:r>
            <a:endParaRPr lang="en-US" sz="1600" b="0" dirty="0">
              <a:solidFill>
                <a:srgbClr val="D4D4D4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CityLocation</a:t>
            </a:r>
            <a:r>
              <a:rPr lang="en-US" sz="16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city: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</a:t>
            </a:r>
            <a:endParaRPr lang="en-US" sz="1600" b="0" dirty="0">
              <a:solidFill>
                <a:srgbClr val="D4D4D4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country: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</a:t>
            </a:r>
            <a:b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 b="0" dirty="0" err="1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ollama_model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OpenAIModel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    </a:t>
            </a:r>
            <a:r>
              <a:rPr lang="en-US" sz="1600" b="0" dirty="0" err="1">
                <a:solidFill>
                  <a:srgbClr val="7F7F7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model_name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'llama3.2'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>
                <a:solidFill>
                  <a:srgbClr val="7F7F7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provider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OpenAIProvider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0" dirty="0" err="1">
                <a:solidFill>
                  <a:srgbClr val="7F7F7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base_url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'http://localhost:11434/v1'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ollama_model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600" b="0" dirty="0" err="1">
                <a:solidFill>
                  <a:srgbClr val="7F7F7F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output_type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CityLocation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sz="1600" b="0" dirty="0">
                <a:solidFill>
                  <a:srgbClr val="D4D4D4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agent.run_sync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'Where were the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olympics</a:t>
            </a:r>
            <a:r>
              <a:rPr lang="en-US" sz="16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held in 2012?'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print(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result.output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6A9955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#&gt; city='London' country='United Kingdom'</a:t>
            </a:r>
            <a:endParaRPr lang="en-US" sz="1600" b="0" dirty="0">
              <a:solidFill>
                <a:srgbClr val="D4D4D4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print(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result.usage</a:t>
            </a:r>
            <a:r>
              <a:rPr lang="en-US" sz="1600" b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"""</a:t>
            </a:r>
            <a:endParaRPr lang="en-US" sz="1600" b="0" dirty="0">
              <a:solidFill>
                <a:srgbClr val="D4D4D4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Usage(requests=1,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request_tokens</a:t>
            </a:r>
            <a:r>
              <a:rPr lang="en-US" sz="16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=57,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response_tokens</a:t>
            </a:r>
            <a:r>
              <a:rPr lang="en-US" sz="16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=8,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total_tokens</a:t>
            </a:r>
            <a:r>
              <a:rPr lang="en-US" sz="16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=65, details=None)</a:t>
            </a:r>
            <a:endParaRPr lang="en-US" sz="1600" b="0" dirty="0">
              <a:solidFill>
                <a:srgbClr val="D4D4D4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600" b="0" dirty="0">
                <a:solidFill>
                  <a:srgbClr val="CE9178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"""</a:t>
            </a:r>
            <a:endParaRPr lang="en-US" sz="1600" b="0" dirty="0">
              <a:solidFill>
                <a:srgbClr val="D4D4D4"/>
              </a:solidFill>
              <a:effectLst/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02852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41351-5069-E1CC-A5EF-AAF391BE5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2AF13B-13B5-E408-598E-79CB86472F25}"/>
              </a:ext>
            </a:extLst>
          </p:cNvPr>
          <p:cNvSpPr txBox="1"/>
          <p:nvPr/>
        </p:nvSpPr>
        <p:spPr>
          <a:xfrm>
            <a:off x="629265" y="1396212"/>
            <a:ext cx="8121445" cy="166199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lvl="0" algn="l">
              <a:defRPr/>
            </a:pPr>
            <a:r>
              <a:rPr lang="en-US" sz="4000" dirty="0">
                <a:latin typeface="Segoe UI Variable Display Semib" pitchFamily="2" charset="0"/>
              </a:rPr>
              <a:t>Running Multimodal Models with </a:t>
            </a:r>
            <a:r>
              <a:rPr lang="en-US" sz="4000" u="sng" dirty="0">
                <a:latin typeface="Segoe UI Variable Display Semib" pitchFamily="2" charset="0"/>
              </a:rPr>
              <a:t>Normal</a:t>
            </a:r>
            <a:r>
              <a:rPr lang="en-US" sz="4000" dirty="0">
                <a:latin typeface="Segoe UI Variable Display Semib" pitchFamily="2" charset="0"/>
              </a:rPr>
              <a:t> </a:t>
            </a:r>
            <a:r>
              <a:rPr lang="en-US" sz="4000" dirty="0" err="1">
                <a:latin typeface="Segoe UI Variable Display Semib" pitchFamily="2" charset="0"/>
              </a:rPr>
              <a:t>Pydantic</a:t>
            </a:r>
            <a:r>
              <a:rPr lang="en-US" sz="4000" dirty="0">
                <a:latin typeface="Segoe UI Variable Display Semib" pitchFamily="2" charset="0"/>
              </a:rPr>
              <a:t> for </a:t>
            </a:r>
            <a:r>
              <a:rPr lang="en-US" sz="4000" dirty="0" err="1">
                <a:latin typeface="Segoe UI Variable Display Semib" pitchFamily="2" charset="0"/>
              </a:rPr>
              <a:t>Ollama</a:t>
            </a:r>
            <a:r>
              <a:rPr lang="en-US" sz="4000" dirty="0">
                <a:latin typeface="Segoe UI Variable Display Semib" pitchFamily="2" charset="0"/>
              </a:rPr>
              <a:t> Inference</a:t>
            </a:r>
            <a:endParaRPr kumimoji="0" lang="en-US" sz="4000" b="0" i="0" u="none" strike="noStrike" kern="1200" cap="none" spc="0" normalizeH="0" noProof="0" dirty="0">
              <a:ln w="3175">
                <a:noFill/>
              </a:ln>
              <a:solidFill>
                <a:srgbClr val="FFE399"/>
              </a:solidFill>
              <a:effectLst/>
              <a:uLnTx/>
              <a:uFillTx/>
              <a:latin typeface="Segoe UI Variable Display Semibold" pitchFamily="2" charset="0"/>
            </a:endParaRP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FF0E4F9E-4397-A7C6-10CF-FBF6D2F28C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9265" y="759085"/>
            <a:ext cx="1740309" cy="403670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50000">
                <a:srgbClr val="C26F47"/>
              </a:gs>
              <a:gs pos="100000">
                <a:srgbClr val="985F71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old" pitchFamily="2" charset="0"/>
              </a:rPr>
              <a:t>Demo Section</a:t>
            </a:r>
            <a:endParaRPr kumimoji="0" lang="en-CA" sz="16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88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4.583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3.33333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  <p:bldP spid="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67FC2-2B90-ED67-24BF-D4CC81A40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F30A3B3-D1C3-AAB1-E984-201A27581F5B}"/>
              </a:ext>
            </a:extLst>
          </p:cNvPr>
          <p:cNvSpPr txBox="1"/>
          <p:nvPr/>
        </p:nvSpPr>
        <p:spPr>
          <a:xfrm>
            <a:off x="629265" y="1437235"/>
            <a:ext cx="8937521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lvl="0" algn="l">
              <a:defRPr/>
            </a:pPr>
            <a:r>
              <a:rPr lang="en-US" sz="4000" dirty="0">
                <a:solidFill>
                  <a:srgbClr val="FFE399"/>
                </a:solidFill>
                <a:latin typeface="Segoe UI Variable Display Semibold" pitchFamily="2" charset="0"/>
              </a:rPr>
              <a:t>Key Takeaways + Study More</a:t>
            </a: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EA54D274-4D52-F915-5ABD-C520B906EE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9265" y="768915"/>
            <a:ext cx="1317521" cy="403670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50000">
                <a:srgbClr val="C26F47"/>
              </a:gs>
              <a:gs pos="100000">
                <a:srgbClr val="985F71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old" pitchFamily="2" charset="0"/>
              </a:rPr>
              <a:t>Section 4</a:t>
            </a:r>
            <a:endParaRPr kumimoji="0" lang="en-CA" sz="16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0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1.04167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  <p:bldP spid="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9256B-5646-3BA4-4511-4D84E429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50414"/>
            <a:ext cx="3182027" cy="553998"/>
          </a:xfrm>
        </p:spPr>
        <p:txBody>
          <a:bodyPr/>
          <a:lstStyle/>
          <a:p>
            <a:r>
              <a:rPr lang="en-US" dirty="0">
                <a:latin typeface="Segoe UI Variable Display Semib" pitchFamily="2" charset="0"/>
              </a:rPr>
              <a:t>Key 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DE4E7-087E-0783-886E-5502C749D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817467"/>
            <a:ext cx="6667500" cy="5219891"/>
          </a:xfrm>
        </p:spPr>
        <p:txBody>
          <a:bodyPr/>
          <a:lstStyle/>
          <a:p>
            <a:r>
              <a:rPr lang="en-US" sz="1900" b="1" dirty="0">
                <a:latin typeface="Segoe UI Variable Display" pitchFamily="2" charset="0"/>
              </a:rPr>
              <a:t>Multimodal Capabilities</a:t>
            </a:r>
            <a:r>
              <a:rPr lang="en-US" sz="1900" dirty="0">
                <a:latin typeface="Segoe UI Variable Display" pitchFamily="2" charset="0"/>
              </a:rPr>
              <a:t>: Azure AI Foundry enables seamless interaction with AI models that process multiple types of data (text, images, audio, etc.), enhancing AI-powered applications.</a:t>
            </a:r>
          </a:p>
          <a:p>
            <a:r>
              <a:rPr lang="en-US" sz="1900" b="1" dirty="0">
                <a:latin typeface="Segoe UI Variable Display" pitchFamily="2" charset="0"/>
              </a:rPr>
              <a:t>GitHub Model Integration</a:t>
            </a:r>
            <a:r>
              <a:rPr lang="en-US" sz="1900" dirty="0">
                <a:latin typeface="Segoe UI Variable Display" pitchFamily="2" charset="0"/>
              </a:rPr>
              <a:t>: Leveraging pre-trained AI models from GitHub simplifies deployment and experimentation, accelerating AI development within Azure.</a:t>
            </a:r>
          </a:p>
          <a:p>
            <a:r>
              <a:rPr lang="en-US" sz="1900" b="1" dirty="0">
                <a:latin typeface="Segoe UI Variable Display" pitchFamily="2" charset="0"/>
              </a:rPr>
              <a:t>Agent-Based AI Interactions</a:t>
            </a:r>
            <a:r>
              <a:rPr lang="en-US" sz="1900" dirty="0">
                <a:latin typeface="Segoe UI Variable Display" pitchFamily="2" charset="0"/>
              </a:rPr>
              <a:t>: Intelligent agents in Azure AI Foundry provide dynamic responses and automate workflows, creating more intuitive user experiences.</a:t>
            </a:r>
          </a:p>
          <a:p>
            <a:r>
              <a:rPr lang="en-US" sz="1900" b="1" dirty="0">
                <a:latin typeface="Segoe UI Variable Display" pitchFamily="2" charset="0"/>
              </a:rPr>
              <a:t>Custom Model Adaptation</a:t>
            </a:r>
            <a:r>
              <a:rPr lang="en-US" sz="1900" dirty="0">
                <a:latin typeface="Segoe UI Variable Display" pitchFamily="2" charset="0"/>
              </a:rPr>
              <a:t>: Developers can fine-tune and customize models to align with specific business needs, ensuring optimal AI performance.</a:t>
            </a:r>
          </a:p>
          <a:p>
            <a:r>
              <a:rPr lang="en-US" sz="1900" b="1" dirty="0">
                <a:latin typeface="Segoe UI Variable Display" pitchFamily="2" charset="0"/>
              </a:rPr>
              <a:t>Efficiency &amp; Scalability</a:t>
            </a:r>
            <a:r>
              <a:rPr lang="en-US" sz="1900" dirty="0">
                <a:latin typeface="Segoe UI Variable Display" pitchFamily="2" charset="0"/>
              </a:rPr>
              <a:t>: Azure AI Foundry offers robust infrastructure to scale AI solutions efficiently, supporting enterprise-grade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11551349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A5D0-F6D7-CB69-FE27-AD13CCC7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Study more about Multimodal models from here…..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2CCE4-3621-7B26-B86C-02A31213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82" r="21787" b="17101"/>
          <a:stretch/>
        </p:blipFill>
        <p:spPr>
          <a:xfrm>
            <a:off x="588263" y="1588439"/>
            <a:ext cx="6764566" cy="38010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speaker">
            <a:extLst>
              <a:ext uri="{FF2B5EF4-FFF2-40B4-BE49-F238E27FC236}">
                <a16:creationId xmlns:a16="http://schemas.microsoft.com/office/drawing/2014/main" id="{26E2C0B6-B9BE-F670-A99D-A13EE1D00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t="8799" r="23803" b="24603"/>
          <a:stretch/>
        </p:blipFill>
        <p:spPr bwMode="auto">
          <a:xfrm>
            <a:off x="6541274" y="4465459"/>
            <a:ext cx="1248050" cy="12480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82A70D-2410-7BBA-0396-C05839594EAC}"/>
              </a:ext>
            </a:extLst>
          </p:cNvPr>
          <p:cNvSpPr txBox="1"/>
          <p:nvPr/>
        </p:nvSpPr>
        <p:spPr>
          <a:xfrm>
            <a:off x="7789324" y="1588439"/>
            <a:ext cx="38144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Multimodal or Large Language Model, What model should I use?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8BCDB-1B2D-F855-80D9-57B55047148D}"/>
              </a:ext>
            </a:extLst>
          </p:cNvPr>
          <p:cNvSpPr txBox="1"/>
          <p:nvPr/>
        </p:nvSpPr>
        <p:spPr>
          <a:xfrm>
            <a:off x="7789324" y="3488960"/>
            <a:ext cx="38688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 err="1">
                <a:effectLst/>
                <a:latin typeface="+mj-lt"/>
              </a:rPr>
              <a:t>Witthawin</a:t>
            </a:r>
            <a:r>
              <a:rPr lang="en-US" sz="2000" b="0" i="0" dirty="0">
                <a:effectLst/>
                <a:latin typeface="+mj-lt"/>
              </a:rPr>
              <a:t> </a:t>
            </a:r>
            <a:r>
              <a:rPr lang="en-US" sz="2000" b="0" i="0" dirty="0" err="1">
                <a:effectLst/>
                <a:latin typeface="+mj-lt"/>
              </a:rPr>
              <a:t>Sripheanpol</a:t>
            </a:r>
            <a:br>
              <a:rPr lang="en-US" sz="2000" dirty="0">
                <a:latin typeface="+mj-lt"/>
              </a:rPr>
            </a:br>
            <a:r>
              <a:rPr lang="en-US" sz="2000" dirty="0" err="1">
                <a:latin typeface="+mj-lt"/>
              </a:rPr>
              <a:t>HowKnow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Iknow</a:t>
            </a:r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i="1" dirty="0"/>
              <a:t>Session from FOSSASIA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97913-CFEE-D355-1FA4-62B1F840B9BA}"/>
              </a:ext>
            </a:extLst>
          </p:cNvPr>
          <p:cNvSpPr txBox="1"/>
          <p:nvPr/>
        </p:nvSpPr>
        <p:spPr>
          <a:xfrm>
            <a:off x="6019015" y="6186754"/>
            <a:ext cx="583820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https://eventyay.com/e/4c0e0c27/session/9512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683631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A5D0-F6D7-CB69-FE27-AD13CCC7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Study more about Open-Source Agent Frameworks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2CCE4-3621-7B26-B86C-02A31213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7" t="4135" r="20916" b="19638"/>
          <a:stretch/>
        </p:blipFill>
        <p:spPr>
          <a:xfrm>
            <a:off x="588263" y="1588439"/>
            <a:ext cx="6764566" cy="38010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E2C0B6-B9BE-F670-A99D-A13EE1D00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8056" r="8056"/>
          <a:stretch/>
        </p:blipFill>
        <p:spPr bwMode="auto">
          <a:xfrm>
            <a:off x="6541274" y="4465459"/>
            <a:ext cx="1248050" cy="12480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82A70D-2410-7BBA-0396-C05839594EAC}"/>
              </a:ext>
            </a:extLst>
          </p:cNvPr>
          <p:cNvSpPr txBox="1"/>
          <p:nvPr/>
        </p:nvSpPr>
        <p:spPr>
          <a:xfrm>
            <a:off x="7789324" y="1588439"/>
            <a:ext cx="38144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FFFFFF"/>
                </a:solidFill>
                <a:effectLst/>
                <a:latin typeface="+mj-lt"/>
              </a:rPr>
              <a:t>The Open-Source AI Agent</a:t>
            </a:r>
            <a:endParaRPr lang="en-US" sz="28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8BCDB-1B2D-F855-80D9-57B55047148D}"/>
              </a:ext>
            </a:extLst>
          </p:cNvPr>
          <p:cNvSpPr txBox="1"/>
          <p:nvPr/>
        </p:nvSpPr>
        <p:spPr>
          <a:xfrm>
            <a:off x="7789324" y="2842283"/>
            <a:ext cx="38688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latin typeface="+mj-lt"/>
              </a:rPr>
              <a:t>Sathapon Patanakuha</a:t>
            </a:r>
          </a:p>
          <a:p>
            <a:r>
              <a:rPr lang="it-IT" sz="2000" dirty="0">
                <a:latin typeface="+mj-lt"/>
              </a:rPr>
              <a:t>CEO, Guardian AI Lab</a:t>
            </a:r>
            <a:endParaRPr lang="en-US" sz="2000" dirty="0">
              <a:latin typeface="+mj-lt"/>
            </a:endParaRPr>
          </a:p>
          <a:p>
            <a:endParaRPr lang="en-US" sz="2000" i="1" dirty="0"/>
          </a:p>
          <a:p>
            <a:r>
              <a:rPr lang="en-US" sz="2000" i="1" dirty="0"/>
              <a:t>Session from FOSSASIA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97913-CFEE-D355-1FA4-62B1F840B9BA}"/>
              </a:ext>
            </a:extLst>
          </p:cNvPr>
          <p:cNvSpPr txBox="1"/>
          <p:nvPr/>
        </p:nvSpPr>
        <p:spPr>
          <a:xfrm>
            <a:off x="6019015" y="6186754"/>
            <a:ext cx="583820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https://eventyay.com/e/4c0e0c27/session/9513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376102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A5D0-F6D7-CB69-FE27-AD13CCC7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Study about Optimization and Use Cases from here…..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2CCE4-3621-7B26-B86C-02A31213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1" t="2421" r="20506" b="20506"/>
          <a:stretch/>
        </p:blipFill>
        <p:spPr>
          <a:xfrm>
            <a:off x="588263" y="1588439"/>
            <a:ext cx="6764566" cy="38010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E2C0B6-B9BE-F670-A99D-A13EE1D00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541274" y="4465459"/>
            <a:ext cx="1248050" cy="12480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82A70D-2410-7BBA-0396-C05839594EAC}"/>
              </a:ext>
            </a:extLst>
          </p:cNvPr>
          <p:cNvSpPr txBox="1"/>
          <p:nvPr/>
        </p:nvSpPr>
        <p:spPr>
          <a:xfrm>
            <a:off x="7789324" y="1549968"/>
            <a:ext cx="38144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Small Language Models: The New Frontier of Developing Open-sourced Generative AI to Sustainability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8BCDB-1B2D-F855-80D9-57B55047148D}"/>
              </a:ext>
            </a:extLst>
          </p:cNvPr>
          <p:cNvSpPr txBox="1"/>
          <p:nvPr/>
        </p:nvSpPr>
        <p:spPr>
          <a:xfrm>
            <a:off x="7789324" y="3608881"/>
            <a:ext cx="40678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+mj-lt"/>
              </a:rPr>
              <a:t>Charunthon</a:t>
            </a:r>
            <a:r>
              <a:rPr lang="en-US" sz="1800" dirty="0">
                <a:latin typeface="+mj-lt"/>
              </a:rPr>
              <a:t> Limseelo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Microsoft Learn Student Ambassador</a:t>
            </a:r>
          </a:p>
          <a:p>
            <a:endParaRPr lang="en-US" sz="1800" dirty="0">
              <a:latin typeface="+mj-lt"/>
            </a:endParaRPr>
          </a:p>
          <a:p>
            <a:r>
              <a:rPr lang="en-US" sz="1800" i="1" dirty="0"/>
              <a:t>Session from FOSSASIA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6461F-C5A8-E51F-7EB9-1ACBE475EB4C}"/>
              </a:ext>
            </a:extLst>
          </p:cNvPr>
          <p:cNvSpPr txBox="1"/>
          <p:nvPr/>
        </p:nvSpPr>
        <p:spPr>
          <a:xfrm>
            <a:off x="5846164" y="6184007"/>
            <a:ext cx="601105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https://eventyay.com/e/4c0e0c27/session/9389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24997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95FF-1082-A806-DE1B-B0FD1399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674FBD-5437-47EB-3C4E-0EAD0641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50414"/>
            <a:ext cx="3182027" cy="553998"/>
          </a:xfrm>
        </p:spPr>
        <p:txBody>
          <a:bodyPr/>
          <a:lstStyle/>
          <a:p>
            <a:r>
              <a:rPr lang="en-US" dirty="0">
                <a:latin typeface="Segoe UI Variable Display Semib" pitchFamily="2" charset="0"/>
              </a:rPr>
              <a:t>Resource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EE38B-4CA8-CCCA-28BE-A54A1D51AA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1820823"/>
            <a:ext cx="6667500" cy="3213187"/>
          </a:xfrm>
        </p:spPr>
        <p:txBody>
          <a:bodyPr/>
          <a:lstStyle/>
          <a:p>
            <a:r>
              <a:rPr lang="en-US" sz="2000" dirty="0">
                <a:latin typeface="Segoe UI Variable Display" pitchFamily="2" charset="0"/>
              </a:rPr>
              <a:t>GitHub Marketplace</a:t>
            </a:r>
          </a:p>
          <a:p>
            <a:pPr lvl="1"/>
            <a:r>
              <a:rPr lang="en-US" sz="1600" dirty="0">
                <a:latin typeface="Segoe UI Variable Display" pitchFamily="2" charset="0"/>
                <a:hlinkClick r:id="rId2"/>
              </a:rPr>
              <a:t>github.com/marketplace/models</a:t>
            </a:r>
            <a:endParaRPr lang="en-US" sz="1600" dirty="0">
              <a:latin typeface="Segoe UI Variable Display" pitchFamily="2" charset="0"/>
            </a:endParaRPr>
          </a:p>
          <a:p>
            <a:r>
              <a:rPr lang="en-US" sz="2000" dirty="0">
                <a:latin typeface="Segoe UI Variable Display" pitchFamily="2" charset="0"/>
              </a:rPr>
              <a:t>GitHub Models in .NET with Semantic Kernel Blog</a:t>
            </a:r>
          </a:p>
          <a:p>
            <a:pPr lvl="1"/>
            <a:r>
              <a:rPr lang="en-US" sz="1600" dirty="0">
                <a:latin typeface="Segoe UI Variable Display" pitchFamily="2" charset="0"/>
                <a:hlinkClick r:id="rId3"/>
              </a:rPr>
              <a:t>gh.io/</a:t>
            </a:r>
            <a:r>
              <a:rPr lang="en-US" sz="1600" dirty="0" err="1">
                <a:latin typeface="Segoe UI Variable Display" pitchFamily="2" charset="0"/>
                <a:hlinkClick r:id="rId3"/>
              </a:rPr>
              <a:t>ModelsSemanticKernel</a:t>
            </a:r>
            <a:endParaRPr lang="en-US" sz="1600" dirty="0">
              <a:latin typeface="Segoe UI Variable Display" pitchFamily="2" charset="0"/>
            </a:endParaRPr>
          </a:p>
          <a:p>
            <a:r>
              <a:rPr lang="en-US" sz="2000" dirty="0">
                <a:latin typeface="Segoe UI Variable Display" pitchFamily="2" charset="0"/>
              </a:rPr>
              <a:t>Build Generative AI apps with .NET and GitHub Models</a:t>
            </a:r>
          </a:p>
          <a:p>
            <a:pPr lvl="1"/>
            <a:r>
              <a:rPr lang="en-US" sz="1600" dirty="0">
                <a:latin typeface="Segoe UI Variable Display" pitchFamily="2" charset="0"/>
                <a:hlinkClick r:id="rId4"/>
              </a:rPr>
              <a:t>gh.io/</a:t>
            </a:r>
            <a:r>
              <a:rPr lang="en-US" sz="1600" dirty="0" err="1">
                <a:latin typeface="Segoe UI Variable Display" pitchFamily="2" charset="0"/>
                <a:hlinkClick r:id="rId4"/>
              </a:rPr>
              <a:t>GitHubModelsandDotnet</a:t>
            </a:r>
            <a:endParaRPr lang="en-US" sz="1600" dirty="0">
              <a:latin typeface="Segoe UI Variable Display" pitchFamily="2" charset="0"/>
            </a:endParaRPr>
          </a:p>
          <a:p>
            <a:r>
              <a:rPr lang="en-US" sz="2000" dirty="0">
                <a:latin typeface="Segoe UI Variable Display" pitchFamily="2" charset="0"/>
              </a:rPr>
              <a:t>Microsoft Reactor: Prototyping AI Agents with GitHub Models</a:t>
            </a:r>
          </a:p>
          <a:p>
            <a:pPr lvl="1"/>
            <a:r>
              <a:rPr lang="en-US" sz="1600" dirty="0">
                <a:latin typeface="Segoe UI Variable Display" pitchFamily="2" charset="0"/>
                <a:hlinkClick r:id="rId5"/>
              </a:rPr>
              <a:t>https://www.youtube.com/watch?v=LflBM3ntUSY</a:t>
            </a:r>
            <a:r>
              <a:rPr lang="en-US" sz="1600" dirty="0">
                <a:latin typeface="Segoe UI Variable Display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7905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AC20-5C65-07A6-0FC0-DB136A5D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696DA-6F21-9FBF-3C79-17726602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82690"/>
            <a:ext cx="11018520" cy="1231106"/>
          </a:xfrm>
        </p:spPr>
        <p:txBody>
          <a:bodyPr/>
          <a:lstStyle/>
          <a:p>
            <a:pPr algn="ctr"/>
            <a:r>
              <a:rPr lang="en-US" sz="4000" dirty="0">
                <a:latin typeface="Segoe UI Variable Display Semib" pitchFamily="2" charset="0"/>
              </a:rPr>
              <a:t>Interacting with multimodal </a:t>
            </a:r>
            <a:br>
              <a:rPr lang="en-US" sz="4000" dirty="0">
                <a:latin typeface="Segoe UI Variable Display Semib" pitchFamily="2" charset="0"/>
              </a:rPr>
            </a:br>
            <a:r>
              <a:rPr lang="en-US" sz="4000" dirty="0">
                <a:latin typeface="Segoe UI Variable Display Semib" pitchFamily="2" charset="0"/>
              </a:rPr>
              <a:t>Generative AI models and Agents</a:t>
            </a:r>
            <a:endParaRPr lang="en-NL" spc="0" dirty="0">
              <a:latin typeface="Segoe UI Variable Display Semib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88F711-D783-03DD-7941-B8A41FAF521D}"/>
              </a:ext>
            </a:extLst>
          </p:cNvPr>
          <p:cNvSpPr txBox="1"/>
          <p:nvPr/>
        </p:nvSpPr>
        <p:spPr>
          <a:xfrm>
            <a:off x="1987089" y="3181107"/>
            <a:ext cx="1519394" cy="153170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 kumimoji="0" sz="2400" b="0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Text generation</a:t>
            </a:r>
          </a:p>
          <a:p>
            <a:pPr algn="ctr">
              <a:lnSpc>
                <a:spcPct val="95000"/>
              </a:lnSpc>
              <a:spcBef>
                <a:spcPts val="1000"/>
              </a:spcBef>
              <a:defRPr/>
            </a:pPr>
            <a:r>
              <a:rPr lang="en-US" sz="1400" dirty="0">
                <a:ln>
                  <a:noFill/>
                </a:ln>
                <a:solidFill>
                  <a:srgbClr val="FFFFFF"/>
                </a:solidFill>
                <a:latin typeface="Segoe UI Variable Display Semib" pitchFamily="2" charset="0"/>
              </a:rPr>
              <a:t>Gemma 3</a:t>
            </a:r>
            <a:r>
              <a:rPr lang="en-US" sz="1400" b="1" dirty="0">
                <a:ln>
                  <a:noFill/>
                </a:ln>
                <a:solidFill>
                  <a:srgbClr val="FFFFFF"/>
                </a:solidFill>
                <a:latin typeface="Segoe UI Variable Display Semib" pitchFamily="2" charset="0"/>
              </a:rPr>
              <a:t> </a:t>
            </a:r>
            <a:r>
              <a:rPr lang="en-US" sz="1400" dirty="0">
                <a:ln>
                  <a:noFill/>
                </a:ln>
                <a:solidFill>
                  <a:srgbClr val="FFFFFF"/>
                </a:solidFill>
                <a:latin typeface="Segoe UI Variable Display Semib" pitchFamily="2" charset="0"/>
              </a:rPr>
              <a:t>to generate text, or other models for reasoning tasks</a:t>
            </a:r>
          </a:p>
        </p:txBody>
      </p:sp>
      <p:sp>
        <p:nvSpPr>
          <p:cNvPr id="46" name="!!1">
            <a:extLst>
              <a:ext uri="{FF2B5EF4-FFF2-40B4-BE49-F238E27FC236}">
                <a16:creationId xmlns:a16="http://schemas.microsoft.com/office/drawing/2014/main" id="{5D6AB22F-FDC5-2F5F-5917-51837AF92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30712" y="2867891"/>
            <a:ext cx="2032149" cy="2155714"/>
          </a:xfrm>
          <a:prstGeom prst="roundRect">
            <a:avLst>
              <a:gd name="adj" fmla="val 10119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9" name="!!1">
            <a:extLst>
              <a:ext uri="{FF2B5EF4-FFF2-40B4-BE49-F238E27FC236}">
                <a16:creationId xmlns:a16="http://schemas.microsoft.com/office/drawing/2014/main" id="{5F9C414C-F5BA-1563-6214-2C09166D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76856" y="2867891"/>
            <a:ext cx="2032149" cy="2155714"/>
          </a:xfrm>
          <a:prstGeom prst="roundRect">
            <a:avLst>
              <a:gd name="adj" fmla="val 10119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5B75B-7D04-03E4-A6FB-77C9A1910AF6}"/>
              </a:ext>
            </a:extLst>
          </p:cNvPr>
          <p:cNvSpPr txBox="1"/>
          <p:nvPr/>
        </p:nvSpPr>
        <p:spPr>
          <a:xfrm>
            <a:off x="4209735" y="3181107"/>
            <a:ext cx="1566390" cy="1531701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 kumimoji="0" sz="2400" b="0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Multimodal to text</a:t>
            </a:r>
            <a:endParaRPr lang="en-US" sz="1400" dirty="0">
              <a:ln>
                <a:noFill/>
              </a:ln>
              <a:solidFill>
                <a:srgbClr val="FFFFFF"/>
              </a:solidFill>
              <a:latin typeface="Segoe UI Variable Display Semib" pitchFamily="2" charset="0"/>
            </a:endParaRPr>
          </a:p>
          <a:p>
            <a:pPr algn="ctr">
              <a:lnSpc>
                <a:spcPct val="95000"/>
              </a:lnSpc>
              <a:spcBef>
                <a:spcPts val="1000"/>
              </a:spcBef>
              <a:defRPr/>
            </a:pPr>
            <a:r>
              <a:rPr lang="en-US" sz="1400" dirty="0">
                <a:ln>
                  <a:noFill/>
                </a:ln>
                <a:solidFill>
                  <a:srgbClr val="FFFFFF"/>
                </a:solidFill>
                <a:latin typeface="Segoe UI Variable Display Semib" pitchFamily="2" charset="0"/>
              </a:rPr>
              <a:t>Gemma 3, or other models to explore the different types of input</a:t>
            </a:r>
          </a:p>
        </p:txBody>
      </p:sp>
      <p:sp>
        <p:nvSpPr>
          <p:cNvPr id="10" name="!!1">
            <a:extLst>
              <a:ext uri="{FF2B5EF4-FFF2-40B4-BE49-F238E27FC236}">
                <a16:creationId xmlns:a16="http://schemas.microsoft.com/office/drawing/2014/main" id="{44DD9B01-4CE6-6FA3-6A86-F876963B0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23000" y="2867891"/>
            <a:ext cx="2032149" cy="2155714"/>
          </a:xfrm>
          <a:prstGeom prst="roundRect">
            <a:avLst>
              <a:gd name="adj" fmla="val 10119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A3998-D1C7-5917-AB22-8ADA988F9CE5}"/>
              </a:ext>
            </a:extLst>
          </p:cNvPr>
          <p:cNvSpPr txBox="1"/>
          <p:nvPr/>
        </p:nvSpPr>
        <p:spPr>
          <a:xfrm>
            <a:off x="6455879" y="3181107"/>
            <a:ext cx="1566390" cy="58477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 kumimoji="0" sz="2400" b="0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 err="1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Pydantic</a:t>
            </a:r>
            <a:r>
              <a:rPr lang="en-US" sz="20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 Framework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ACC3A-6358-DB21-E7E8-8788BC38D12F}"/>
              </a:ext>
            </a:extLst>
          </p:cNvPr>
          <p:cNvSpPr txBox="1"/>
          <p:nvPr/>
        </p:nvSpPr>
        <p:spPr>
          <a:xfrm>
            <a:off x="6455879" y="3898462"/>
            <a:ext cx="1566390" cy="81868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 kumimoji="0" sz="2400" b="0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algn="ctr">
              <a:lnSpc>
                <a:spcPct val="95000"/>
              </a:lnSpc>
              <a:spcBef>
                <a:spcPts val="1000"/>
              </a:spcBef>
              <a:defRPr/>
            </a:pPr>
            <a:r>
              <a:rPr lang="en-US" sz="1400" dirty="0">
                <a:ln>
                  <a:noFill/>
                </a:ln>
                <a:solidFill>
                  <a:srgbClr val="FFFFFF"/>
                </a:solidFill>
                <a:latin typeface="Segoe UI Variable Display Semib" pitchFamily="2" charset="0"/>
              </a:rPr>
              <a:t>Explore the capabilities of building agents to perform tasks</a:t>
            </a:r>
          </a:p>
        </p:txBody>
      </p:sp>
      <p:sp>
        <p:nvSpPr>
          <p:cNvPr id="12" name="!!1">
            <a:extLst>
              <a:ext uri="{FF2B5EF4-FFF2-40B4-BE49-F238E27FC236}">
                <a16:creationId xmlns:a16="http://schemas.microsoft.com/office/drawing/2014/main" id="{B65A5959-6551-AF28-1A13-E94219D5E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88028" y="2878282"/>
            <a:ext cx="2032149" cy="2155714"/>
          </a:xfrm>
          <a:prstGeom prst="roundRect">
            <a:avLst>
              <a:gd name="adj" fmla="val 10119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8A5167-0ABC-6AD2-87D2-0F78E1E67BB9}"/>
              </a:ext>
            </a:extLst>
          </p:cNvPr>
          <p:cNvSpPr txBox="1"/>
          <p:nvPr/>
        </p:nvSpPr>
        <p:spPr>
          <a:xfrm>
            <a:off x="8646875" y="3191498"/>
            <a:ext cx="1714454" cy="146193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 kumimoji="0" sz="2400" b="0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cs typeface="Segoe UI" panose="020B0502040204020203" pitchFamily="34" charset="0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R="0" lvl="0" indent="0"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Explore More Multimodal Models and usage of </a:t>
            </a:r>
            <a:r>
              <a:rPr lang="en-US" sz="2000" b="1" u="sng" dirty="0" err="1"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rPr>
              <a:t>Ollama</a:t>
            </a:r>
            <a:endParaRPr lang="en-US" sz="2000" b="1" u="sng" dirty="0">
              <a:gradFill>
                <a:gsLst>
                  <a:gs pos="0">
                    <a:srgbClr val="D59ED7"/>
                  </a:gs>
                  <a:gs pos="80000">
                    <a:srgbClr val="8DC8E8"/>
                  </a:gs>
                </a:gsLst>
                <a:path path="circle">
                  <a:fillToRect l="100000" t="100000"/>
                </a:path>
              </a:gradFill>
              <a:latin typeface="Segoe UI Variable Display Semi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6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4.375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-2.08333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2.08333E-7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2.96296E-6 L -4.16667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79167E-6 -2.96296E-6 L 4.79167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022E-16 -1.48148E-6 L 1.11022E-1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3.7037E-6 L -2.08333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7.40741E-7 L 2.70833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8.33333E-7 0.03541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3" grpId="0"/>
      <p:bldP spid="43" grpId="1"/>
      <p:bldP spid="46" grpId="0" animBg="1"/>
      <p:bldP spid="46" grpId="1" animBg="1"/>
      <p:bldP spid="9" grpId="0" animBg="1"/>
      <p:bldP spid="9" grpId="1" animBg="1"/>
      <p:bldP spid="13" grpId="0"/>
      <p:bldP spid="13" grpId="1"/>
      <p:bldP spid="10" grpId="0" animBg="1"/>
      <p:bldP spid="10" grpId="1" animBg="1"/>
      <p:bldP spid="14" grpId="0"/>
      <p:bldP spid="14" grpId="1"/>
      <p:bldP spid="17" grpId="0"/>
      <p:bldP spid="17" grpId="1"/>
      <p:bldP spid="12" grpId="0" animBg="1"/>
      <p:bldP spid="12" grpId="1" animBg="1"/>
      <p:bldP spid="16" grpId="0"/>
      <p:bldP spid="1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92DC5B5-DEF2-8609-AEC9-19F2E4B409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28041" y="1660914"/>
            <a:ext cx="5105399" cy="6093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fontAlgn="auto">
              <a:lnSpc>
                <a:spcPct val="9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4400" dirty="0">
                <a:solidFill>
                  <a:schemeClr val="bg1"/>
                </a:solidFill>
              </a:rPr>
              <a:t>Thank you 🙏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A92DF6-281C-E658-D639-1C98BD31B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52701" y="1436688"/>
            <a:ext cx="3430587" cy="3430587"/>
          </a:xfrm>
          <a:prstGeom prst="roundRect">
            <a:avLst>
              <a:gd name="adj" fmla="val 6092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7490F-39C5-F3A1-A260-9796E4CEC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" r="18"/>
          <a:stretch/>
        </p:blipFill>
        <p:spPr>
          <a:xfrm>
            <a:off x="7874939" y="1558926"/>
            <a:ext cx="3184955" cy="3186110"/>
          </a:xfrm>
          <a:prstGeom prst="rect">
            <a:avLst/>
          </a:prstGeom>
        </p:spPr>
      </p:pic>
      <p:sp>
        <p:nvSpPr>
          <p:cNvPr id="11" name="Rounded Rectangle 18">
            <a:extLst>
              <a:ext uri="{FF2B5EF4-FFF2-40B4-BE49-F238E27FC236}">
                <a16:creationId xmlns:a16="http://schemas.microsoft.com/office/drawing/2014/main" id="{10F110F9-C077-1B65-672D-E36D56888C26}"/>
              </a:ext>
            </a:extLst>
          </p:cNvPr>
          <p:cNvSpPr/>
          <p:nvPr/>
        </p:nvSpPr>
        <p:spPr bwMode="auto">
          <a:xfrm>
            <a:off x="7752701" y="5074840"/>
            <a:ext cx="3430587" cy="44846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36000" rIns="108000" bIns="36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13716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  <a:defRPr/>
            </a:pPr>
            <a:r>
              <a:rPr kumimoji="0" lang="en-CA" sz="16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C03BC4"/>
                    </a:gs>
                    <a:gs pos="80000">
                      <a:srgbClr val="0078D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Scan QR to download the slide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0CEE5-7196-07B6-69B1-65C9043A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91F2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041" y="2541667"/>
            <a:ext cx="762636" cy="762636"/>
          </a:xfrm>
          <a:prstGeom prst="rect">
            <a:avLst/>
          </a:prstGeom>
        </p:spPr>
      </p:pic>
      <p:pic>
        <p:nvPicPr>
          <p:cNvPr id="5" name="Picture 2" descr="Facebook White Icons – Free Download SVG, PNG, GIF">
            <a:extLst>
              <a:ext uri="{FF2B5EF4-FFF2-40B4-BE49-F238E27FC236}">
                <a16:creationId xmlns:a16="http://schemas.microsoft.com/office/drawing/2014/main" id="{1E03D722-7B96-AE68-C1A7-4CEF1728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091F2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1" y="3499038"/>
            <a:ext cx="762636" cy="7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inkedin White Icons – Free Download SVG, PNG, GIF">
            <a:extLst>
              <a:ext uri="{FF2B5EF4-FFF2-40B4-BE49-F238E27FC236}">
                <a16:creationId xmlns:a16="http://schemas.microsoft.com/office/drawing/2014/main" id="{C14DA152-72AA-6EBF-D964-DF6E25D14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091F2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1" y="4456410"/>
            <a:ext cx="762636" cy="76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556430-5C15-8043-5352-AAC19AFC8B15}"/>
              </a:ext>
            </a:extLst>
          </p:cNvPr>
          <p:cNvSpPr txBox="1"/>
          <p:nvPr/>
        </p:nvSpPr>
        <p:spPr>
          <a:xfrm>
            <a:off x="1735059" y="2769096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bg1"/>
                </a:solidFill>
                <a:latin typeface="Segoe UI Variable Display Semib" pitchFamily="2" charset="0"/>
              </a:rPr>
              <a:t>boatchrnthn</a:t>
            </a:r>
            <a:endParaRPr lang="en-US" sz="2000" dirty="0">
              <a:solidFill>
                <a:schemeClr val="bg1"/>
              </a:solidFill>
              <a:latin typeface="Segoe UI Variable Display Semib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28348-D5EB-162F-5B8C-2F74E86A916F}"/>
              </a:ext>
            </a:extLst>
          </p:cNvPr>
          <p:cNvSpPr txBox="1"/>
          <p:nvPr/>
        </p:nvSpPr>
        <p:spPr>
          <a:xfrm>
            <a:off x="1735058" y="3726467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bg1"/>
                </a:solidFill>
                <a:latin typeface="Segoe UI Variable Display Semib" pitchFamily="2" charset="0"/>
              </a:rPr>
              <a:t>Charunthon</a:t>
            </a:r>
            <a:r>
              <a:rPr lang="en-US" sz="2000" dirty="0">
                <a:solidFill>
                  <a:schemeClr val="bg1"/>
                </a:solidFill>
                <a:latin typeface="Segoe UI Variable Display Semib" pitchFamily="2" charset="0"/>
              </a:rPr>
              <a:t> Limseelo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42D39-77A9-80D5-E2E4-E37E22CDD318}"/>
              </a:ext>
            </a:extLst>
          </p:cNvPr>
          <p:cNvSpPr txBox="1"/>
          <p:nvPr/>
        </p:nvSpPr>
        <p:spPr>
          <a:xfrm>
            <a:off x="1735057" y="4683839"/>
            <a:ext cx="3000841" cy="30777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2000" dirty="0" err="1">
                <a:solidFill>
                  <a:schemeClr val="bg1"/>
                </a:solidFill>
                <a:latin typeface="Segoe UI Variable Display Semib" pitchFamily="2" charset="0"/>
              </a:rPr>
              <a:t>Charunthon</a:t>
            </a:r>
            <a:r>
              <a:rPr lang="en-US" sz="2000" dirty="0">
                <a:solidFill>
                  <a:schemeClr val="bg1"/>
                </a:solidFill>
                <a:latin typeface="Segoe UI Variable Display Semib" pitchFamily="2" charset="0"/>
              </a:rPr>
              <a:t> Limseelo</a:t>
            </a:r>
          </a:p>
        </p:txBody>
      </p:sp>
    </p:spTree>
    <p:extLst>
      <p:ext uri="{BB962C8B-B14F-4D97-AF65-F5344CB8AC3E}">
        <p14:creationId xmlns:p14="http://schemas.microsoft.com/office/powerpoint/2010/main" val="3243859669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-0.03672 1.48148E-6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4.81481E-6 L -2.5E-6 0.06643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1.85185E-6 L 2.08333E-7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 animBg="1"/>
      <p:bldP spid="11" grpId="1" animBg="1"/>
      <p:bldP spid="9" grpId="0"/>
      <p:bldP spid="9" grpId="1"/>
      <p:bldP spid="10" grpId="0"/>
      <p:bldP spid="10" grpId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D40E4-C58B-EEE7-9307-024BD616A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5E66379-8589-9BFA-22AA-61C3498C2236}"/>
              </a:ext>
            </a:extLst>
          </p:cNvPr>
          <p:cNvSpPr txBox="1"/>
          <p:nvPr/>
        </p:nvSpPr>
        <p:spPr>
          <a:xfrm>
            <a:off x="629265" y="1437235"/>
            <a:ext cx="8937521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FE399"/>
                </a:solidFill>
                <a:latin typeface="Segoe UI Variable Display Semibold" pitchFamily="2" charset="0"/>
              </a:rPr>
              <a:t>Overall Picture of Multimodal Models</a:t>
            </a:r>
            <a:br>
              <a:rPr lang="en-US" sz="4000" dirty="0">
                <a:solidFill>
                  <a:srgbClr val="FFE399"/>
                </a:solidFill>
                <a:latin typeface="Segoe UI Variable Display Semibold" pitchFamily="2" charset="0"/>
              </a:rPr>
            </a:br>
            <a:r>
              <a:rPr kumimoji="0" lang="en-US" sz="4000" b="0" i="0" u="none" strike="noStrike" kern="1200" cap="none" spc="0" normalizeH="0" noProof="0" dirty="0">
                <a:ln w="3175">
                  <a:noFill/>
                </a:ln>
                <a:solidFill>
                  <a:srgbClr val="FFE399"/>
                </a:solidFill>
                <a:effectLst/>
                <a:uLnTx/>
                <a:uFillTx/>
                <a:latin typeface="Segoe UI Variable Display Semibold" pitchFamily="2" charset="0"/>
              </a:rPr>
              <a:t>And The Emergence of Small Models</a:t>
            </a: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C2DC2DC3-6107-3BA8-0AE5-A191EF19B5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29266" y="768914"/>
            <a:ext cx="1189702" cy="403670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50000">
                <a:srgbClr val="C26F47"/>
              </a:gs>
              <a:gs pos="100000">
                <a:srgbClr val="985F71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old" pitchFamily="2" charset="0"/>
              </a:rPr>
              <a:t>Section 1</a:t>
            </a:r>
            <a:endParaRPr kumimoji="0" lang="en-CA" sz="16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0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1.04167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6.25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Multimodal LLMs Work | Determined AI">
            <a:extLst>
              <a:ext uri="{FF2B5EF4-FFF2-40B4-BE49-F238E27FC236}">
                <a16:creationId xmlns:a16="http://schemas.microsoft.com/office/drawing/2014/main" id="{7B7B7B2C-C30E-23D6-2D97-52F0C374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77" y="208532"/>
            <a:ext cx="10358846" cy="345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F514F7-2065-35A5-EC73-118A8BD503A9}"/>
              </a:ext>
            </a:extLst>
          </p:cNvPr>
          <p:cNvSpPr txBox="1"/>
          <p:nvPr/>
        </p:nvSpPr>
        <p:spPr>
          <a:xfrm>
            <a:off x="2987040" y="3105559"/>
            <a:ext cx="77425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dirty="0"/>
              <a:t>❄️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8B699-8678-D975-B65F-DAE581E5E61E}"/>
              </a:ext>
            </a:extLst>
          </p:cNvPr>
          <p:cNvSpPr txBox="1"/>
          <p:nvPr/>
        </p:nvSpPr>
        <p:spPr>
          <a:xfrm>
            <a:off x="2987040" y="2211971"/>
            <a:ext cx="77425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400" dirty="0"/>
              <a:t>🔥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169E8C-C03C-52CE-67E9-28FE7C3B29AA}"/>
              </a:ext>
            </a:extLst>
          </p:cNvPr>
          <p:cNvCxnSpPr>
            <a:cxnSpLocks/>
          </p:cNvCxnSpPr>
          <p:nvPr/>
        </p:nvCxnSpPr>
        <p:spPr>
          <a:xfrm>
            <a:off x="6096000" y="3725346"/>
            <a:ext cx="0" cy="566057"/>
          </a:xfrm>
          <a:prstGeom prst="straightConnector1">
            <a:avLst/>
          </a:prstGeom>
          <a:ln w="285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784;p84">
            <a:extLst>
              <a:ext uri="{FF2B5EF4-FFF2-40B4-BE49-F238E27FC236}">
                <a16:creationId xmlns:a16="http://schemas.microsoft.com/office/drawing/2014/main" id="{0A86D3E2-C2CB-EC00-42AE-C9F2E7FBED1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2607" y="4233976"/>
            <a:ext cx="4423116" cy="21045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Google Shape;783;p84">
            <a:extLst>
              <a:ext uri="{FF2B5EF4-FFF2-40B4-BE49-F238E27FC236}">
                <a16:creationId xmlns:a16="http://schemas.microsoft.com/office/drawing/2014/main" id="{21ECC79C-D66D-00A2-45E7-662015F17A51}"/>
              </a:ext>
            </a:extLst>
          </p:cNvPr>
          <p:cNvSpPr txBox="1"/>
          <p:nvPr/>
        </p:nvSpPr>
        <p:spPr>
          <a:xfrm>
            <a:off x="6821424" y="6372795"/>
            <a:ext cx="520293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</a:pPr>
            <a:r>
              <a:rPr lang="en-US" sz="1400" u="sng" dirty="0">
                <a:latin typeface="Segoe UI Variable Display Semib" pitchFamily="2" charset="0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https://github.com/chrnthnkmutt/Ollama_Drawing_p5js</a:t>
            </a:r>
            <a:r>
              <a:rPr lang="en-US" sz="1400" u="sng" dirty="0">
                <a:latin typeface="Segoe UI Variable Display Semib" pitchFamily="2" charset="0"/>
                <a:ea typeface="Arial"/>
                <a:cs typeface="Arial"/>
                <a:sym typeface="Arial"/>
              </a:rPr>
              <a:t> </a:t>
            </a:r>
            <a:endParaRPr sz="1400" dirty="0">
              <a:latin typeface="Segoe UI Variable Display Semib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1B07BEE-82FF-4059-A751-941289BCE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278" y="4228051"/>
            <a:ext cx="4214120" cy="21070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2DB490-074A-EDA8-583A-BBE81AB5CE8A}"/>
              </a:ext>
            </a:extLst>
          </p:cNvPr>
          <p:cNvSpPr txBox="1"/>
          <p:nvPr/>
        </p:nvSpPr>
        <p:spPr>
          <a:xfrm>
            <a:off x="9422892" y="3717442"/>
            <a:ext cx="26014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Segoe UI Variable Display Semib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https://llava-vl.github.io/</a:t>
            </a:r>
            <a:r>
              <a:rPr lang="en-US" sz="1600" dirty="0">
                <a:latin typeface="Segoe UI Variable Display Semib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99679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AF896-DF17-6A17-5A93-B072D9727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ploring Multimodal Large Language Models: A Step Forward in AI | by  Shubham Karwa | Medium">
            <a:extLst>
              <a:ext uri="{FF2B5EF4-FFF2-40B4-BE49-F238E27FC236}">
                <a16:creationId xmlns:a16="http://schemas.microsoft.com/office/drawing/2014/main" id="{137969CD-B93A-3592-15ED-8C96FD6EF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7" y="546403"/>
            <a:ext cx="11303726" cy="576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1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/>
          <p:nvPr/>
        </p:nvSpPr>
        <p:spPr>
          <a:xfrm>
            <a:off x="1047710" y="2304563"/>
            <a:ext cx="2331720" cy="2976318"/>
          </a:xfrm>
          <a:custGeom>
            <a:avLst/>
            <a:gdLst/>
            <a:ahLst/>
            <a:cxnLst/>
            <a:rect l="l" t="t" r="r" b="b"/>
            <a:pathLst>
              <a:path w="2331720" h="4251325" extrusionOk="0">
                <a:moveTo>
                  <a:pt x="0" y="192017"/>
                </a:moveTo>
                <a:cubicBezTo>
                  <a:pt x="0" y="85969"/>
                  <a:pt x="85969" y="0"/>
                  <a:pt x="192017" y="0"/>
                </a:cubicBezTo>
                <a:lnTo>
                  <a:pt x="2139703" y="0"/>
                </a:lnTo>
                <a:cubicBezTo>
                  <a:pt x="2245751" y="0"/>
                  <a:pt x="2331720" y="85969"/>
                  <a:pt x="2331720" y="192017"/>
                </a:cubicBezTo>
                <a:lnTo>
                  <a:pt x="2331720" y="4059308"/>
                </a:lnTo>
                <a:cubicBezTo>
                  <a:pt x="2331720" y="4165356"/>
                  <a:pt x="2245751" y="4251325"/>
                  <a:pt x="2139703" y="4251325"/>
                </a:cubicBezTo>
                <a:lnTo>
                  <a:pt x="192017" y="4251325"/>
                </a:lnTo>
                <a:cubicBezTo>
                  <a:pt x="85969" y="4251325"/>
                  <a:pt x="0" y="4165356"/>
                  <a:pt x="0" y="4059308"/>
                </a:cubicBezTo>
                <a:lnTo>
                  <a:pt x="0" y="192017"/>
                </a:lnTo>
                <a:close/>
              </a:path>
            </a:pathLst>
          </a:custGeom>
          <a:noFill/>
          <a:ln w="12700" cap="rnd" cmpd="sng">
            <a:solidFill>
              <a:srgbClr val="3A49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Cost</a:t>
            </a:r>
            <a:br>
              <a:rPr lang="en-US" sz="23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</a:br>
            <a:r>
              <a:rPr lang="en-US" sz="23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Effectiveness</a:t>
            </a:r>
            <a:endParaRPr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3674147" y="2304563"/>
            <a:ext cx="2331720" cy="2976318"/>
          </a:xfrm>
          <a:custGeom>
            <a:avLst/>
            <a:gdLst/>
            <a:ahLst/>
            <a:cxnLst/>
            <a:rect l="l" t="t" r="r" b="b"/>
            <a:pathLst>
              <a:path w="2331720" h="4251325" extrusionOk="0">
                <a:moveTo>
                  <a:pt x="0" y="192017"/>
                </a:moveTo>
                <a:cubicBezTo>
                  <a:pt x="0" y="85969"/>
                  <a:pt x="85969" y="0"/>
                  <a:pt x="192017" y="0"/>
                </a:cubicBezTo>
                <a:lnTo>
                  <a:pt x="2139703" y="0"/>
                </a:lnTo>
                <a:cubicBezTo>
                  <a:pt x="2245751" y="0"/>
                  <a:pt x="2331720" y="85969"/>
                  <a:pt x="2331720" y="192017"/>
                </a:cubicBezTo>
                <a:lnTo>
                  <a:pt x="2331720" y="4059308"/>
                </a:lnTo>
                <a:cubicBezTo>
                  <a:pt x="2331720" y="4165356"/>
                  <a:pt x="2245751" y="4251325"/>
                  <a:pt x="2139703" y="4251325"/>
                </a:cubicBezTo>
                <a:lnTo>
                  <a:pt x="192017" y="4251325"/>
                </a:lnTo>
                <a:cubicBezTo>
                  <a:pt x="85969" y="4251325"/>
                  <a:pt x="0" y="4165356"/>
                  <a:pt x="0" y="4059308"/>
                </a:cubicBezTo>
                <a:lnTo>
                  <a:pt x="0" y="192017"/>
                </a:lnTo>
                <a:close/>
              </a:path>
            </a:pathLst>
          </a:custGeom>
          <a:noFill/>
          <a:ln w="12700" cap="rnd" cmpd="sng">
            <a:solidFill>
              <a:srgbClr val="3A49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Deployment Flexibility</a:t>
            </a:r>
            <a:endParaRPr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6283726" y="2304563"/>
            <a:ext cx="2331720" cy="2976318"/>
          </a:xfrm>
          <a:custGeom>
            <a:avLst/>
            <a:gdLst/>
            <a:ahLst/>
            <a:cxnLst/>
            <a:rect l="l" t="t" r="r" b="b"/>
            <a:pathLst>
              <a:path w="2331720" h="4251325" extrusionOk="0">
                <a:moveTo>
                  <a:pt x="0" y="192017"/>
                </a:moveTo>
                <a:cubicBezTo>
                  <a:pt x="0" y="85969"/>
                  <a:pt x="85969" y="0"/>
                  <a:pt x="192017" y="0"/>
                </a:cubicBezTo>
                <a:lnTo>
                  <a:pt x="2139703" y="0"/>
                </a:lnTo>
                <a:cubicBezTo>
                  <a:pt x="2245751" y="0"/>
                  <a:pt x="2331720" y="85969"/>
                  <a:pt x="2331720" y="192017"/>
                </a:cubicBezTo>
                <a:lnTo>
                  <a:pt x="2331720" y="4059308"/>
                </a:lnTo>
                <a:cubicBezTo>
                  <a:pt x="2331720" y="4165356"/>
                  <a:pt x="2245751" y="4251325"/>
                  <a:pt x="2139703" y="4251325"/>
                </a:cubicBezTo>
                <a:lnTo>
                  <a:pt x="192017" y="4251325"/>
                </a:lnTo>
                <a:cubicBezTo>
                  <a:pt x="85969" y="4251325"/>
                  <a:pt x="0" y="4165356"/>
                  <a:pt x="0" y="4059308"/>
                </a:cubicBezTo>
                <a:lnTo>
                  <a:pt x="0" y="192017"/>
                </a:lnTo>
                <a:close/>
              </a:path>
            </a:pathLst>
          </a:custGeom>
          <a:noFill/>
          <a:ln w="12700" cap="rnd" cmpd="sng">
            <a:solidFill>
              <a:srgbClr val="3A49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Ultra-low </a:t>
            </a:r>
            <a:endParaRPr>
              <a:latin typeface="Segoe UI Variable Display Semib" pitchFamily="2" charset="0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Latency</a:t>
            </a:r>
            <a:endParaRPr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8904169" y="2300207"/>
            <a:ext cx="2331720" cy="2976318"/>
          </a:xfrm>
          <a:custGeom>
            <a:avLst/>
            <a:gdLst/>
            <a:ahLst/>
            <a:cxnLst/>
            <a:rect l="l" t="t" r="r" b="b"/>
            <a:pathLst>
              <a:path w="2331720" h="4251325" extrusionOk="0">
                <a:moveTo>
                  <a:pt x="0" y="192017"/>
                </a:moveTo>
                <a:cubicBezTo>
                  <a:pt x="0" y="85969"/>
                  <a:pt x="85969" y="0"/>
                  <a:pt x="192017" y="0"/>
                </a:cubicBezTo>
                <a:lnTo>
                  <a:pt x="2139703" y="0"/>
                </a:lnTo>
                <a:cubicBezTo>
                  <a:pt x="2245751" y="0"/>
                  <a:pt x="2331720" y="85969"/>
                  <a:pt x="2331720" y="192017"/>
                </a:cubicBezTo>
                <a:lnTo>
                  <a:pt x="2331720" y="4059308"/>
                </a:lnTo>
                <a:cubicBezTo>
                  <a:pt x="2331720" y="4165356"/>
                  <a:pt x="2245751" y="4251325"/>
                  <a:pt x="2139703" y="4251325"/>
                </a:cubicBezTo>
                <a:lnTo>
                  <a:pt x="192017" y="4251325"/>
                </a:lnTo>
                <a:cubicBezTo>
                  <a:pt x="85969" y="4251325"/>
                  <a:pt x="0" y="4165356"/>
                  <a:pt x="0" y="4059308"/>
                </a:cubicBezTo>
                <a:lnTo>
                  <a:pt x="0" y="192017"/>
                </a:lnTo>
                <a:close/>
              </a:path>
            </a:pathLst>
          </a:custGeom>
          <a:noFill/>
          <a:ln w="12700" cap="rnd" cmpd="sng">
            <a:solidFill>
              <a:srgbClr val="3A49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Easier to Customize</a:t>
            </a:r>
            <a:endParaRPr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grpSp>
        <p:nvGrpSpPr>
          <p:cNvPr id="267" name="Google Shape;267;p36"/>
          <p:cNvGrpSpPr/>
          <p:nvPr/>
        </p:nvGrpSpPr>
        <p:grpSpPr>
          <a:xfrm>
            <a:off x="1798553" y="1888511"/>
            <a:ext cx="831273" cy="832104"/>
            <a:chOff x="1798553" y="1888511"/>
            <a:chExt cx="831273" cy="832104"/>
          </a:xfrm>
        </p:grpSpPr>
        <p:sp>
          <p:nvSpPr>
            <p:cNvPr id="268" name="Google Shape;268;p36"/>
            <p:cNvSpPr/>
            <p:nvPr/>
          </p:nvSpPr>
          <p:spPr>
            <a:xfrm>
              <a:off x="1798553" y="1888511"/>
              <a:ext cx="831273" cy="832104"/>
            </a:xfrm>
            <a:prstGeom prst="ellipse">
              <a:avLst/>
            </a:prstGeom>
            <a:gradFill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spcFirstLastPara="1" wrap="square" lIns="137150" tIns="18275" rIns="137150" bIns="54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69" name="Google Shape;269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32658" y="2024442"/>
              <a:ext cx="562106" cy="562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" name="Google Shape;270;p36"/>
          <p:cNvGrpSpPr/>
          <p:nvPr/>
        </p:nvGrpSpPr>
        <p:grpSpPr>
          <a:xfrm>
            <a:off x="4421234" y="1888511"/>
            <a:ext cx="831273" cy="832104"/>
            <a:chOff x="4421234" y="1888511"/>
            <a:chExt cx="831273" cy="832104"/>
          </a:xfrm>
        </p:grpSpPr>
        <p:sp>
          <p:nvSpPr>
            <p:cNvPr id="271" name="Google Shape;271;p36"/>
            <p:cNvSpPr/>
            <p:nvPr/>
          </p:nvSpPr>
          <p:spPr>
            <a:xfrm>
              <a:off x="4421234" y="1888511"/>
              <a:ext cx="831273" cy="832104"/>
            </a:xfrm>
            <a:prstGeom prst="ellipse">
              <a:avLst/>
            </a:prstGeom>
            <a:gradFill>
              <a:gsLst>
                <a:gs pos="0">
                  <a:srgbClr val="0078D4"/>
                </a:gs>
                <a:gs pos="80000">
                  <a:srgbClr val="399A91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spcFirstLastPara="1" wrap="square" lIns="0" tIns="18275" rIns="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pic>
          <p:nvPicPr>
            <p:cNvPr id="272" name="Google Shape;272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51270" y="2017776"/>
              <a:ext cx="562106" cy="562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p36"/>
          <p:cNvGrpSpPr/>
          <p:nvPr/>
        </p:nvGrpSpPr>
        <p:grpSpPr>
          <a:xfrm>
            <a:off x="7039368" y="1888512"/>
            <a:ext cx="831273" cy="832104"/>
            <a:chOff x="7039368" y="1888512"/>
            <a:chExt cx="831273" cy="832104"/>
          </a:xfrm>
        </p:grpSpPr>
        <p:sp>
          <p:nvSpPr>
            <p:cNvPr id="274" name="Google Shape;274;p36"/>
            <p:cNvSpPr/>
            <p:nvPr/>
          </p:nvSpPr>
          <p:spPr>
            <a:xfrm>
              <a:off x="7039368" y="1888512"/>
              <a:ext cx="831273" cy="832104"/>
            </a:xfrm>
            <a:prstGeom prst="ellipse">
              <a:avLst/>
            </a:prstGeom>
            <a:gradFill>
              <a:gsLst>
                <a:gs pos="0">
                  <a:srgbClr val="C03BC4"/>
                </a:gs>
                <a:gs pos="80000">
                  <a:srgbClr val="0078D4"/>
                </a:gs>
                <a:gs pos="10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spcFirstLastPara="1" wrap="square" lIns="0" tIns="18275" rIns="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pic>
          <p:nvPicPr>
            <p:cNvPr id="275" name="Google Shape;275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69795" y="2015721"/>
              <a:ext cx="562106" cy="562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36"/>
          <p:cNvGrpSpPr/>
          <p:nvPr/>
        </p:nvGrpSpPr>
        <p:grpSpPr>
          <a:xfrm>
            <a:off x="9657502" y="1888511"/>
            <a:ext cx="831273" cy="832104"/>
            <a:chOff x="9657502" y="1888511"/>
            <a:chExt cx="831273" cy="832104"/>
          </a:xfrm>
        </p:grpSpPr>
        <p:sp>
          <p:nvSpPr>
            <p:cNvPr id="277" name="Google Shape;277;p36"/>
            <p:cNvSpPr/>
            <p:nvPr/>
          </p:nvSpPr>
          <p:spPr>
            <a:xfrm>
              <a:off x="9657502" y="1888511"/>
              <a:ext cx="831273" cy="832104"/>
            </a:xfrm>
            <a:prstGeom prst="ellipse">
              <a:avLst/>
            </a:prstGeom>
            <a:gradFill>
              <a:gsLst>
                <a:gs pos="0">
                  <a:srgbClr val="FF5C39"/>
                </a:gs>
                <a:gs pos="80000">
                  <a:srgbClr val="C03BC4"/>
                </a:gs>
                <a:gs pos="10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spcFirstLastPara="1" wrap="square" lIns="0" tIns="18275" rIns="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pic>
          <p:nvPicPr>
            <p:cNvPr id="278" name="Google Shape;278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99734" y="2015721"/>
              <a:ext cx="562106" cy="562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 dirty="0">
                <a:latin typeface="Segoe UI Variable Display Semib" pitchFamily="2" charset="0"/>
              </a:rPr>
              <a:t>Small Language Models Benefits</a:t>
            </a:r>
            <a:endParaRPr sz="3600" dirty="0">
              <a:latin typeface="Segoe UI Variable Display Semib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200" b="1" dirty="0">
                <a:latin typeface="Segoe UI Variable Display Semib" pitchFamily="2" charset="0"/>
              </a:rPr>
              <a:t>Small Language Models Benefits</a:t>
            </a:r>
            <a:endParaRPr sz="3400" dirty="0"/>
          </a:p>
        </p:txBody>
      </p:sp>
      <p:grpSp>
        <p:nvGrpSpPr>
          <p:cNvPr id="285" name="Google Shape;285;p37" descr="Laptop icon"/>
          <p:cNvGrpSpPr/>
          <p:nvPr/>
        </p:nvGrpSpPr>
        <p:grpSpPr>
          <a:xfrm>
            <a:off x="977348" y="1625138"/>
            <a:ext cx="737080" cy="740075"/>
            <a:chOff x="1487212" y="1623054"/>
            <a:chExt cx="737080" cy="740075"/>
          </a:xfrm>
        </p:grpSpPr>
        <p:sp>
          <p:nvSpPr>
            <p:cNvPr id="286" name="Google Shape;286;p37"/>
            <p:cNvSpPr/>
            <p:nvPr/>
          </p:nvSpPr>
          <p:spPr>
            <a:xfrm>
              <a:off x="1487212" y="1623054"/>
              <a:ext cx="737080" cy="740075"/>
            </a:xfrm>
            <a:prstGeom prst="ellipse">
              <a:avLst/>
            </a:prstGeom>
            <a:gradFill>
              <a:gsLst>
                <a:gs pos="0">
                  <a:srgbClr val="213F76"/>
                </a:gs>
                <a:gs pos="50000">
                  <a:srgbClr val="2F5CAB"/>
                </a:gs>
                <a:gs pos="100000">
                  <a:srgbClr val="3A6FCD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spcFirstLastPara="1" wrap="square" lIns="0" tIns="18275" rIns="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7" name="Google Shape;287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90363" y="1726205"/>
              <a:ext cx="530778" cy="5307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37"/>
          <p:cNvSpPr txBox="1"/>
          <p:nvPr/>
        </p:nvSpPr>
        <p:spPr>
          <a:xfrm>
            <a:off x="1908313" y="1661125"/>
            <a:ext cx="9445487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Offline environments, on-device or on-prem, where local inference may be needed</a:t>
            </a:r>
            <a:endParaRPr sz="1600"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grpSp>
        <p:nvGrpSpPr>
          <p:cNvPr id="289" name="Google Shape;289;p37" descr="Clock icon with counter-clockwise arrow"/>
          <p:cNvGrpSpPr/>
          <p:nvPr/>
        </p:nvGrpSpPr>
        <p:grpSpPr>
          <a:xfrm>
            <a:off x="977348" y="2541970"/>
            <a:ext cx="737080" cy="740075"/>
            <a:chOff x="1487212" y="2654186"/>
            <a:chExt cx="737080" cy="740075"/>
          </a:xfrm>
        </p:grpSpPr>
        <p:sp>
          <p:nvSpPr>
            <p:cNvPr id="290" name="Google Shape;290;p37"/>
            <p:cNvSpPr/>
            <p:nvPr/>
          </p:nvSpPr>
          <p:spPr>
            <a:xfrm>
              <a:off x="1487212" y="2654186"/>
              <a:ext cx="737080" cy="740075"/>
            </a:xfrm>
            <a:prstGeom prst="ellipse">
              <a:avLst/>
            </a:prstGeom>
            <a:gradFill>
              <a:gsLst>
                <a:gs pos="0">
                  <a:srgbClr val="213F76"/>
                </a:gs>
                <a:gs pos="50000">
                  <a:srgbClr val="2F5CAB"/>
                </a:gs>
                <a:gs pos="100000">
                  <a:srgbClr val="3A6FCD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spcFirstLastPara="1" wrap="square" lIns="0" tIns="18275" rIns="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1" name="Google Shape;291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90363" y="2757280"/>
              <a:ext cx="530778" cy="5307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37"/>
          <p:cNvSpPr txBox="1"/>
          <p:nvPr/>
        </p:nvSpPr>
        <p:spPr>
          <a:xfrm>
            <a:off x="1908313" y="2577957"/>
            <a:ext cx="9445487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Latency bound scenarios where fast response times are critical</a:t>
            </a:r>
            <a:endParaRPr sz="1600"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grpSp>
        <p:nvGrpSpPr>
          <p:cNvPr id="293" name="Google Shape;293;p37" descr="Credit card icon"/>
          <p:cNvGrpSpPr/>
          <p:nvPr/>
        </p:nvGrpSpPr>
        <p:grpSpPr>
          <a:xfrm>
            <a:off x="977348" y="3489111"/>
            <a:ext cx="737080" cy="740075"/>
            <a:chOff x="1487212" y="3715627"/>
            <a:chExt cx="737080" cy="740075"/>
          </a:xfrm>
        </p:grpSpPr>
        <p:sp>
          <p:nvSpPr>
            <p:cNvPr id="294" name="Google Shape;294;p37"/>
            <p:cNvSpPr/>
            <p:nvPr/>
          </p:nvSpPr>
          <p:spPr>
            <a:xfrm>
              <a:off x="1487212" y="3715627"/>
              <a:ext cx="737080" cy="740075"/>
            </a:xfrm>
            <a:prstGeom prst="ellipse">
              <a:avLst/>
            </a:prstGeom>
            <a:gradFill>
              <a:gsLst>
                <a:gs pos="0">
                  <a:srgbClr val="213F76"/>
                </a:gs>
                <a:gs pos="50000">
                  <a:srgbClr val="2F5CAB"/>
                </a:gs>
                <a:gs pos="100000">
                  <a:srgbClr val="3A6FCD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spcFirstLastPara="1" wrap="square" lIns="0" tIns="18275" rIns="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5" name="Google Shape;295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90363" y="3818778"/>
              <a:ext cx="530778" cy="5307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37"/>
          <p:cNvSpPr txBox="1"/>
          <p:nvPr/>
        </p:nvSpPr>
        <p:spPr>
          <a:xfrm>
            <a:off x="1908313" y="3525098"/>
            <a:ext cx="9445487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Cost constrained tasks and use cases</a:t>
            </a:r>
            <a:endParaRPr sz="1600"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grpSp>
        <p:nvGrpSpPr>
          <p:cNvPr id="297" name="Google Shape;297;p37" descr="Cog icon"/>
          <p:cNvGrpSpPr/>
          <p:nvPr/>
        </p:nvGrpSpPr>
        <p:grpSpPr>
          <a:xfrm>
            <a:off x="977348" y="4418309"/>
            <a:ext cx="737080" cy="740075"/>
            <a:chOff x="1487212" y="4759125"/>
            <a:chExt cx="737080" cy="740075"/>
          </a:xfrm>
        </p:grpSpPr>
        <p:sp>
          <p:nvSpPr>
            <p:cNvPr id="298" name="Google Shape;298;p37"/>
            <p:cNvSpPr/>
            <p:nvPr/>
          </p:nvSpPr>
          <p:spPr>
            <a:xfrm>
              <a:off x="1487212" y="4759125"/>
              <a:ext cx="737080" cy="740075"/>
            </a:xfrm>
            <a:prstGeom prst="ellipse">
              <a:avLst/>
            </a:prstGeom>
            <a:gradFill>
              <a:gsLst>
                <a:gs pos="0">
                  <a:srgbClr val="213F76"/>
                </a:gs>
                <a:gs pos="50000">
                  <a:srgbClr val="2F5CAB"/>
                </a:gs>
                <a:gs pos="100000">
                  <a:srgbClr val="3A6FCD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spcFirstLastPara="1" wrap="square" lIns="0" tIns="18275" rIns="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9" name="Google Shape;299;p3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90363" y="4861758"/>
              <a:ext cx="530778" cy="5307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p37"/>
          <p:cNvSpPr txBox="1"/>
          <p:nvPr/>
        </p:nvSpPr>
        <p:spPr>
          <a:xfrm>
            <a:off x="1911237" y="4454296"/>
            <a:ext cx="9381687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Resource constrained environments</a:t>
            </a:r>
            <a:endParaRPr sz="1600"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grpSp>
        <p:nvGrpSpPr>
          <p:cNvPr id="301" name="Google Shape;301;p37" descr="Wrench icon"/>
          <p:cNvGrpSpPr/>
          <p:nvPr/>
        </p:nvGrpSpPr>
        <p:grpSpPr>
          <a:xfrm>
            <a:off x="977348" y="5365450"/>
            <a:ext cx="737080" cy="740075"/>
            <a:chOff x="1487212" y="5820566"/>
            <a:chExt cx="737080" cy="740075"/>
          </a:xfrm>
        </p:grpSpPr>
        <p:sp>
          <p:nvSpPr>
            <p:cNvPr id="302" name="Google Shape;302;p37"/>
            <p:cNvSpPr/>
            <p:nvPr/>
          </p:nvSpPr>
          <p:spPr>
            <a:xfrm>
              <a:off x="1487212" y="5820566"/>
              <a:ext cx="737080" cy="740075"/>
            </a:xfrm>
            <a:prstGeom prst="ellipse">
              <a:avLst/>
            </a:prstGeom>
            <a:gradFill>
              <a:gsLst>
                <a:gs pos="0">
                  <a:srgbClr val="213F76"/>
                </a:gs>
                <a:gs pos="50000">
                  <a:srgbClr val="2F5CAB"/>
                </a:gs>
                <a:gs pos="100000">
                  <a:srgbClr val="3A6FCD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spcFirstLastPara="1" wrap="square" lIns="0" tIns="18275" rIns="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3" name="Google Shape;303;p3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94271" y="5915901"/>
              <a:ext cx="530778" cy="5307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37"/>
          <p:cNvSpPr txBox="1"/>
          <p:nvPr/>
        </p:nvSpPr>
        <p:spPr>
          <a:xfrm>
            <a:off x="1911237" y="5401437"/>
            <a:ext cx="9381687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FFFFFF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Select tasks can see improved performance via fine-tuning (vs. large model out-of-box)</a:t>
            </a:r>
            <a:endParaRPr sz="1600"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b="1" dirty="0">
                <a:latin typeface="Segoe UI Variable Display Semib" pitchFamily="2" charset="0"/>
              </a:rPr>
              <a:t>Language Model Size Comparison</a:t>
            </a:r>
            <a:endParaRPr dirty="0">
              <a:latin typeface="Segoe UI Variable Display Semib" pitchFamily="2" charset="0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705458" y="4867047"/>
            <a:ext cx="4098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-"/>
            </a:pPr>
            <a:r>
              <a:rPr lang="en-US" sz="1500" i="0" u="none" strike="noStrike" cap="none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More than ten billions in parameters</a:t>
            </a:r>
            <a:endParaRPr sz="1500" i="0" u="none" strike="noStrike" cap="none">
              <a:solidFill>
                <a:schemeClr val="lt1"/>
              </a:solidFill>
              <a:latin typeface="Segoe UI Variable Display Semib" pitchFamily="2" charset="0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-"/>
            </a:pPr>
            <a:r>
              <a:rPr lang="en-US" sz="1500" i="0" u="none" strike="noStrike" cap="none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Requires substantial computational power for training and development</a:t>
            </a:r>
            <a:endParaRPr sz="1500" i="0" u="none" strike="noStrike" cap="none">
              <a:solidFill>
                <a:schemeClr val="lt1"/>
              </a:solidFill>
              <a:latin typeface="Segoe UI Variable Display Semib" pitchFamily="2" charset="0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-"/>
            </a:pPr>
            <a:r>
              <a:rPr lang="en-US" sz="1500" i="0" u="none" strike="noStrike" cap="none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Higher performance in broader and more complex tasks</a:t>
            </a:r>
            <a:endParaRPr sz="1500" i="0" u="none" strike="noStrike" cap="none">
              <a:solidFill>
                <a:schemeClr val="lt1"/>
              </a:solidFill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7719250" y="4246610"/>
            <a:ext cx="40983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attrocento Sans"/>
              <a:buChar char="-"/>
            </a:pPr>
            <a:r>
              <a:rPr lang="en-US" sz="1500" i="0" u="none" strike="noStrike" cap="none" dirty="0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Millions to few billions in parameters </a:t>
            </a:r>
            <a:r>
              <a:rPr lang="en-US" sz="1500" b="1" i="0" u="none" strike="noStrike" cap="none" dirty="0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(should be lower than or equal to 8B)</a:t>
            </a:r>
            <a:endParaRPr sz="1500" b="1" i="0" u="none" strike="noStrike" cap="none" dirty="0">
              <a:solidFill>
                <a:schemeClr val="lt1"/>
              </a:solidFill>
              <a:latin typeface="Segoe UI Variable Display Semib" pitchFamily="2" charset="0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-"/>
            </a:pPr>
            <a:r>
              <a:rPr lang="en-US" sz="1500" i="0" u="none" strike="noStrike" cap="none" dirty="0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Capable of being trained with consumer GPUs and lower budgets</a:t>
            </a:r>
            <a:endParaRPr sz="1500" i="0" u="none" strike="noStrike" cap="none" dirty="0">
              <a:solidFill>
                <a:schemeClr val="lt1"/>
              </a:solidFill>
              <a:latin typeface="Segoe UI Variable Display Semib" pitchFamily="2" charset="0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Char char="-"/>
            </a:pPr>
            <a:r>
              <a:rPr lang="en-US" sz="1500" i="0" u="none" strike="noStrike" cap="none" dirty="0">
                <a:solidFill>
                  <a:schemeClr val="lt1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Effective for specific and narrow tasks</a:t>
            </a:r>
            <a:endParaRPr sz="1500" i="0" u="none" strike="noStrike" cap="none" dirty="0">
              <a:solidFill>
                <a:schemeClr val="lt1"/>
              </a:solidFill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834" y="1448516"/>
            <a:ext cx="6308333" cy="338126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1003852" y="1912517"/>
            <a:ext cx="1937982" cy="10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>
                <a:solidFill>
                  <a:srgbClr val="E63F12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Large Size</a:t>
            </a:r>
            <a:endParaRPr sz="1300">
              <a:latin typeface="Segoe UI Variable Display Semib" pitchFamily="2" charset="0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>
                <a:solidFill>
                  <a:srgbClr val="E63F12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More Generic</a:t>
            </a:r>
            <a:endParaRPr sz="1300">
              <a:latin typeface="Segoe UI Variable Display Semib" pitchFamily="2" charset="0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>
                <a:solidFill>
                  <a:srgbClr val="E63F12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More Cost</a:t>
            </a:r>
            <a:endParaRPr sz="1300"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9402268" y="2634355"/>
            <a:ext cx="1951532" cy="10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 dirty="0">
                <a:solidFill>
                  <a:srgbClr val="92D050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Small Size</a:t>
            </a:r>
            <a:endParaRPr sz="1300" dirty="0">
              <a:latin typeface="Segoe UI Variable Display Semib" pitchFamily="2" charset="0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 dirty="0">
                <a:solidFill>
                  <a:srgbClr val="92D050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More Specific</a:t>
            </a:r>
            <a:endParaRPr sz="1300" dirty="0">
              <a:latin typeface="Segoe UI Variable Display Semib" pitchFamily="2" charset="0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 dirty="0">
                <a:solidFill>
                  <a:srgbClr val="92D050"/>
                </a:solidFill>
                <a:latin typeface="Segoe UI Variable Display Semib" pitchFamily="2" charset="0"/>
                <a:ea typeface="Poppins"/>
                <a:cs typeface="Poppins"/>
                <a:sym typeface="Poppins"/>
              </a:rPr>
              <a:t>Less Cost</a:t>
            </a:r>
            <a:endParaRPr sz="1300" dirty="0">
              <a:latin typeface="Segoe UI Variable Display Semib" pitchFamily="2" charset="0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B4F0B07B-3A4D-4C62-94BD-A9EACF6FFAE2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3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4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5.xml><?xml version="1.0" encoding="utf-8"?>
<a:theme xmlns:a="http://schemas.openxmlformats.org/drawingml/2006/main" name="1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27C8C421-03CD-44B7-A7BB-31B9B31BCF20}"/>
    </a:ext>
  </a:extLst>
</a:theme>
</file>

<file path=ppt/theme/theme6.xml><?xml version="1.0" encoding="utf-8"?>
<a:theme xmlns:a="http://schemas.openxmlformats.org/drawingml/2006/main" name="MS Ignite 16:9 Template Dark">
  <a:themeElements>
    <a:clrScheme name="Custom 198">
      <a:dk1>
        <a:srgbClr val="091F2C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8DE971"/>
      </a:accent2>
      <a:accent3>
        <a:srgbClr val="0078D4"/>
      </a:accent3>
      <a:accent4>
        <a:srgbClr val="D7D2CB"/>
      </a:accent4>
      <a:accent5>
        <a:srgbClr val="FFE399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8A17B14A-69D5-4F26-BC7B-8547BA50C10C}"/>
    </a:ext>
  </a:extLst>
</a:theme>
</file>

<file path=ppt/theme/theme7.xml><?xml version="1.0" encoding="utf-8"?>
<a:theme xmlns:a="http://schemas.openxmlformats.org/drawingml/2006/main" name="1_MS Ignite 16:9 Template Light">
  <a:themeElements>
    <a:clrScheme name="Custom 200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8DE971"/>
      </a:accent2>
      <a:accent3>
        <a:srgbClr val="463668"/>
      </a:accent3>
      <a:accent4>
        <a:srgbClr val="8C8279"/>
      </a:accent4>
      <a:accent5>
        <a:srgbClr val="FFB900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8406B339-0CC2-614D-9C1E-0021142F162D}" vid="{273B2DF5-5468-D94B-A853-C368E13CC91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a8a70cf7-9110-44f4-b9e3-de58eb84488c">
      <Terms xmlns="http://schemas.microsoft.com/office/infopath/2007/PartnerControls"/>
    </lcf76f155ced4ddcb4097134ff3c332f>
    <TaxCatchAll xmlns="4b8daba7-7726-4c34-9cdd-54c5aec2096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7CF1B8D6F50428EE4DA41D7F2374F" ma:contentTypeVersion="15" ma:contentTypeDescription="Create a new document." ma:contentTypeScope="" ma:versionID="b249d0085bcd3af91bb9a1eafde62494">
  <xsd:schema xmlns:xsd="http://www.w3.org/2001/XMLSchema" xmlns:xs="http://www.w3.org/2001/XMLSchema" xmlns:p="http://schemas.microsoft.com/office/2006/metadata/properties" xmlns:ns1="http://schemas.microsoft.com/sharepoint/v3" xmlns:ns2="a8a70cf7-9110-44f4-b9e3-de58eb84488c" xmlns:ns3="4b8daba7-7726-4c34-9cdd-54c5aec2096d" targetNamespace="http://schemas.microsoft.com/office/2006/metadata/properties" ma:root="true" ma:fieldsID="07c53e8c77be45ca2756054bf3b8e23c" ns1:_="" ns2:_="" ns3:_="">
    <xsd:import namespace="http://schemas.microsoft.com/sharepoint/v3"/>
    <xsd:import namespace="a8a70cf7-9110-44f4-b9e3-de58eb84488c"/>
    <xsd:import namespace="4b8daba7-7726-4c34-9cdd-54c5aec209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70cf7-9110-44f4-b9e3-de58eb844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daba7-7726-4c34-9cdd-54c5aec209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db52f137-1474-4a54-a261-1f4192444281}" ma:internalName="TaxCatchAll" ma:showField="CatchAllData" ma:web="4b8daba7-7726-4c34-9cdd-54c5aec209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804751ba-60e0-4191-9865-d7e5284c1d69"/>
    <ds:schemaRef ds:uri="913b567d-4c83-4181-a45c-f04ce7e1b7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  <ds:schemaRef ds:uri="a8a70cf7-9110-44f4-b9e3-de58eb84488c"/>
    <ds:schemaRef ds:uri="4b8daba7-7726-4c34-9cdd-54c5aec2096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48D456-28F2-46DF-91EA-1B56677058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8a70cf7-9110-44f4-b9e3-de58eb84488c"/>
    <ds:schemaRef ds:uri="4b8daba7-7726-4c34-9cdd-54c5aec209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Tour_2024_16-9 Event-template</Template>
  <TotalTime>498</TotalTime>
  <Words>1872</Words>
  <Application>Microsoft Office PowerPoint</Application>
  <PresentationFormat>Widescreen</PresentationFormat>
  <Paragraphs>225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30</vt:i4>
      </vt:variant>
    </vt:vector>
  </HeadingPairs>
  <TitlesOfParts>
    <vt:vector size="57" baseType="lpstr">
      <vt:lpstr>Aptos</vt:lpstr>
      <vt:lpstr>Arial</vt:lpstr>
      <vt:lpstr>Calibri</vt:lpstr>
      <vt:lpstr>Cascadia Code</vt:lpstr>
      <vt:lpstr>Consolas</vt:lpstr>
      <vt:lpstr>Noto Sans Symbols</vt:lpstr>
      <vt:lpstr>Play</vt:lpstr>
      <vt:lpstr>Poppins</vt:lpstr>
      <vt:lpstr>Quattrocento Sans</vt:lpstr>
      <vt:lpstr>Segoe Sans Display Semibold</vt:lpstr>
      <vt:lpstr>Segoe Sans Text</vt:lpstr>
      <vt:lpstr>Segoe Sans Text Semibold</vt:lpstr>
      <vt:lpstr>Segoe UI</vt:lpstr>
      <vt:lpstr>Segoe UI Semibold</vt:lpstr>
      <vt:lpstr>Segoe UI Variable Display</vt:lpstr>
      <vt:lpstr>Segoe UI Variable Display Semib</vt:lpstr>
      <vt:lpstr>Segoe UI Variable Display Semibo</vt:lpstr>
      <vt:lpstr>Segoe UI Variable Display Semibold</vt:lpstr>
      <vt:lpstr>Segoe UI Variable Small Light</vt:lpstr>
      <vt:lpstr>Wingdings</vt:lpstr>
      <vt:lpstr>Microsoft AI Tour 16:9 Template Light</vt:lpstr>
      <vt:lpstr>Microsoft AI Tour 16:9 Template Dark</vt:lpstr>
      <vt:lpstr>Microsoft Build 16:9 Template Dark</vt:lpstr>
      <vt:lpstr>Test</vt:lpstr>
      <vt:lpstr>1_MS Ignite 16:9 Template Light</vt:lpstr>
      <vt:lpstr>MS Ignite 16:9 Template Dark</vt:lpstr>
      <vt:lpstr>1_MS Ignite 16:9 Template Light</vt:lpstr>
      <vt:lpstr>Interacting with Multimodal Models and Agents with Ollama</vt:lpstr>
      <vt:lpstr>Session Speaker</vt:lpstr>
      <vt:lpstr>Interacting with multimodal  Generative AI models and Agents</vt:lpstr>
      <vt:lpstr>PowerPoint Presentation</vt:lpstr>
      <vt:lpstr>PowerPoint Presentation</vt:lpstr>
      <vt:lpstr>PowerPoint Presentation</vt:lpstr>
      <vt:lpstr>Small Language Models Benefits</vt:lpstr>
      <vt:lpstr>Small Language Models Benefits</vt:lpstr>
      <vt:lpstr>Language Model Size Comparison</vt:lpstr>
      <vt:lpstr>PowerPoint Presentation</vt:lpstr>
      <vt:lpstr>Ollama – Like Docker, But for LLMs</vt:lpstr>
      <vt:lpstr>Inside’s Architecture</vt:lpstr>
      <vt:lpstr>Gemma 3 4B</vt:lpstr>
      <vt:lpstr>Performance</vt:lpstr>
      <vt:lpstr>How it’s built?</vt:lpstr>
      <vt:lpstr>Multimodal Process</vt:lpstr>
      <vt:lpstr>Model Card – Llama 4 Scout</vt:lpstr>
      <vt:lpstr>Model Card – Llama 4 Maverick</vt:lpstr>
      <vt:lpstr>PowerPoint Presentation</vt:lpstr>
      <vt:lpstr>Agent</vt:lpstr>
      <vt:lpstr>What is Pydantic and Pydantic AI?</vt:lpstr>
      <vt:lpstr>Example Syntax of Inferencing Models in Ollama with Pydantic AI</vt:lpstr>
      <vt:lpstr>PowerPoint Presentation</vt:lpstr>
      <vt:lpstr>PowerPoint Presentation</vt:lpstr>
      <vt:lpstr>Key Takeaways</vt:lpstr>
      <vt:lpstr>Study more about Multimodal models from here…..</vt:lpstr>
      <vt:lpstr>Study more about Open-Source Agent Frameworks</vt:lpstr>
      <vt:lpstr>Study about Optimization and Use Cases from here…..</vt:lpstr>
      <vt:lpstr>Resource</vt:lpstr>
      <vt:lpstr>Thank you 🙏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AI Tour</dc:subject>
  <dc:creator>Chris Noring</dc:creator>
  <cp:keywords>Microsoft AI Tour</cp:keywords>
  <dc:description/>
  <cp:lastModifiedBy>Charunthon Limseelo</cp:lastModifiedBy>
  <cp:revision>34</cp:revision>
  <cp:lastPrinted>2024-12-10T20:44:25Z</cp:lastPrinted>
  <dcterms:created xsi:type="dcterms:W3CDTF">2024-07-15T12:16:38Z</dcterms:created>
  <dcterms:modified xsi:type="dcterms:W3CDTF">2025-05-04T05:01:33Z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0x0101000767CF1B8D6F50428EE4DA41D7F2374F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diaServiceImageTags">
    <vt:lpwstr/>
  </property>
  <property fmtid="{D5CDD505-2E9C-101B-9397-08002B2CF9AE}" pid="19" name="ComplianceAssetId">
    <vt:lpwstr/>
  </property>
  <property fmtid="{D5CDD505-2E9C-101B-9397-08002B2CF9AE}" pid="20" name="_ExtendedDescription">
    <vt:lpwstr/>
  </property>
  <property fmtid="{D5CDD505-2E9C-101B-9397-08002B2CF9AE}" pid="21" name="TriggerFlowInfo">
    <vt:lpwstr/>
  </property>
</Properties>
</file>